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776" r:id="rId1"/>
  </p:sldMasterIdLst>
  <p:notesMasterIdLst>
    <p:notesMasterId r:id="rId31"/>
  </p:notesMasterIdLst>
  <p:sldIdLst>
    <p:sldId id="256" r:id="rId2"/>
    <p:sldId id="285" r:id="rId3"/>
    <p:sldId id="304" r:id="rId4"/>
    <p:sldId id="257" r:id="rId5"/>
    <p:sldId id="258" r:id="rId6"/>
    <p:sldId id="259" r:id="rId7"/>
    <p:sldId id="260" r:id="rId8"/>
    <p:sldId id="261" r:id="rId9"/>
    <p:sldId id="283" r:id="rId10"/>
    <p:sldId id="307" r:id="rId11"/>
    <p:sldId id="286" r:id="rId12"/>
    <p:sldId id="296" r:id="rId13"/>
    <p:sldId id="287" r:id="rId14"/>
    <p:sldId id="299" r:id="rId15"/>
    <p:sldId id="289" r:id="rId16"/>
    <p:sldId id="293" r:id="rId17"/>
    <p:sldId id="291" r:id="rId18"/>
    <p:sldId id="288" r:id="rId19"/>
    <p:sldId id="294" r:id="rId20"/>
    <p:sldId id="305" r:id="rId21"/>
    <p:sldId id="292" r:id="rId22"/>
    <p:sldId id="290" r:id="rId23"/>
    <p:sldId id="295" r:id="rId24"/>
    <p:sldId id="297" r:id="rId25"/>
    <p:sldId id="306" r:id="rId26"/>
    <p:sldId id="301" r:id="rId27"/>
    <p:sldId id="303" r:id="rId28"/>
    <p:sldId id="278" r:id="rId29"/>
    <p:sldId id="279" r:id="rId30"/>
  </p:sldIdLst>
  <p:sldSz cx="9144000" cy="5143500" type="screen16x9"/>
  <p:notesSz cx="6858000" cy="9144000"/>
  <p:embeddedFontLst>
    <p:embeddedFont>
      <p:font typeface="Century Gothic" panose="020B0502020202020204" pitchFamily="34" charset="0"/>
      <p:regular r:id="rId32"/>
      <p:bold r:id="rId33"/>
      <p:italic r:id="rId34"/>
      <p:boldItalic r:id="rId35"/>
    </p:embeddedFont>
    <p:embeddedFont>
      <p:font typeface="Titillium Web" pitchFamily="2" charset="77"/>
      <p:regular r:id="rId36"/>
      <p:bold r:id="rId37"/>
      <p:italic r:id="rId38"/>
      <p:boldItalic r:id="rId39"/>
    </p:embeddedFont>
    <p:embeddedFont>
      <p:font typeface="Titillium Web ExtraLight" pitchFamily="2" charset="77"/>
      <p:regular r:id="rId40"/>
      <p:bold r:id="rId41"/>
      <p:italic r:id="rId42"/>
      <p:boldItalic r:id="rId43"/>
    </p:embeddedFont>
    <p:embeddedFont>
      <p:font typeface="Wingdings 2" pitchFamily="2"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CC6C9B-4176-472D-9B18-2A277D8C32F6}">
  <a:tblStyle styleId="{F8CC6C9B-4176-472D-9B18-2A277D8C32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p:restoredTop sz="84354"/>
  </p:normalViewPr>
  <p:slideViewPr>
    <p:cSldViewPr snapToGrid="0" snapToObjects="1">
      <p:cViewPr varScale="1">
        <p:scale>
          <a:sx n="143" d="100"/>
          <a:sy n="143" d="100"/>
        </p:scale>
        <p:origin x="12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will keep each service protected from other service’s outages</a:t>
            </a:r>
          </a:p>
          <a:p>
            <a:r>
              <a:rPr lang="en-US" dirty="0"/>
              <a:t>This will make each service independently scalable</a:t>
            </a:r>
          </a:p>
          <a:p>
            <a:r>
              <a:rPr lang="en-US" dirty="0"/>
              <a:t>It greatly reduces customer wait time in the UI</a:t>
            </a:r>
          </a:p>
        </p:txBody>
      </p:sp>
    </p:spTree>
    <p:extLst>
      <p:ext uri="{BB962C8B-B14F-4D97-AF65-F5344CB8AC3E}">
        <p14:creationId xmlns:p14="http://schemas.microsoft.com/office/powerpoint/2010/main" val="71365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 the new </a:t>
            </a:r>
            <a:r>
              <a:rPr lang="en-US" dirty="0" err="1"/>
              <a:t>app.js’s</a:t>
            </a:r>
            <a:endParaRPr lang="en-US" dirty="0"/>
          </a:p>
          <a:p>
            <a:pPr marL="0" lvl="0" indent="0" algn="l" rtl="0">
              <a:spcBef>
                <a:spcPts val="0"/>
              </a:spcBef>
              <a:spcAft>
                <a:spcPts val="0"/>
              </a:spcAft>
              <a:buNone/>
            </a:pPr>
            <a:r>
              <a:rPr lang="en-US" dirty="0"/>
              <a:t>Talk about message </a:t>
            </a:r>
            <a:r>
              <a:rPr lang="en-US" dirty="0" err="1"/>
              <a:t>queing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9396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101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659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packages up code and all its dependencies so the application runs  reliably and repeatably from one computing environment to another.   Most common is Docker, though there are alternatives.</a:t>
            </a:r>
            <a:endParaRPr lang="en-US" dirty="0"/>
          </a:p>
        </p:txBody>
      </p:sp>
    </p:spTree>
    <p:extLst>
      <p:ext uri="{BB962C8B-B14F-4D97-AF65-F5344CB8AC3E}">
        <p14:creationId xmlns:p14="http://schemas.microsoft.com/office/powerpoint/2010/main" val="67334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 A may be a Java app running on a JVM on top of Ubuntu.  App B may be a NodeJS API running on Alpine Linux</a:t>
            </a:r>
          </a:p>
          <a:p>
            <a:r>
              <a:rPr lang="en-US" dirty="0"/>
              <a:t>Or A may be our gradebook service, B and C may our grades calculator, D and E may be the notifications service, and F is our message queue</a:t>
            </a:r>
          </a:p>
          <a:p>
            <a:endParaRPr lang="en-US" dirty="0"/>
          </a:p>
        </p:txBody>
      </p:sp>
    </p:spTree>
    <p:extLst>
      <p:ext uri="{BB962C8B-B14F-4D97-AF65-F5344CB8AC3E}">
        <p14:creationId xmlns:p14="http://schemas.microsoft.com/office/powerpoint/2010/main" val="510129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 the new </a:t>
            </a:r>
            <a:r>
              <a:rPr lang="en-US" dirty="0" err="1"/>
              <a:t>app.js’s</a:t>
            </a:r>
            <a:endParaRPr lang="en-US" dirty="0"/>
          </a:p>
          <a:p>
            <a:pPr marL="0" lvl="0" indent="0" algn="l" rtl="0">
              <a:spcBef>
                <a:spcPts val="0"/>
              </a:spcBef>
              <a:spcAft>
                <a:spcPts val="0"/>
              </a:spcAft>
              <a:buNone/>
            </a:pPr>
            <a:r>
              <a:rPr lang="en-US" dirty="0"/>
              <a:t>Talk about message </a:t>
            </a:r>
            <a:r>
              <a:rPr lang="en-US" dirty="0" err="1"/>
              <a:t>queing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9710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coordination of the deployment of these services, which are being run by containers, is referred to as Container Orchestration.  There are several ways the industry has come up with to solve container orchestration.  The by-far industry leader is Kubernetes</a:t>
            </a:r>
            <a:endParaRPr dirty="0"/>
          </a:p>
        </p:txBody>
      </p:sp>
    </p:spTree>
    <p:extLst>
      <p:ext uri="{BB962C8B-B14F-4D97-AF65-F5344CB8AC3E}">
        <p14:creationId xmlns:p14="http://schemas.microsoft.com/office/powerpoint/2010/main" val="3098861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Created by Google – evolution of their Borg system</a:t>
            </a:r>
          </a:p>
          <a:p>
            <a:endParaRPr lang="en-US" dirty="0"/>
          </a:p>
        </p:txBody>
      </p:sp>
    </p:spTree>
    <p:extLst>
      <p:ext uri="{BB962C8B-B14F-4D97-AF65-F5344CB8AC3E}">
        <p14:creationId xmlns:p14="http://schemas.microsoft.com/office/powerpoint/2010/main" val="214494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 the new </a:t>
            </a:r>
            <a:r>
              <a:rPr lang="en-US" dirty="0" err="1"/>
              <a:t>app.js’s</a:t>
            </a:r>
            <a:endParaRPr lang="en-US" dirty="0"/>
          </a:p>
          <a:p>
            <a:pPr marL="0" lvl="0" indent="0" algn="l" rtl="0">
              <a:spcBef>
                <a:spcPts val="0"/>
              </a:spcBef>
              <a:spcAft>
                <a:spcPts val="0"/>
              </a:spcAft>
              <a:buNone/>
            </a:pPr>
            <a:r>
              <a:rPr lang="en-US" dirty="0"/>
              <a:t>Talk about message </a:t>
            </a:r>
            <a:r>
              <a:rPr lang="en-US" dirty="0" err="1"/>
              <a:t>queing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24967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79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 the new </a:t>
            </a:r>
            <a:r>
              <a:rPr lang="en-US" dirty="0" err="1"/>
              <a:t>app.js’s</a:t>
            </a:r>
            <a:endParaRPr lang="en-US" dirty="0"/>
          </a:p>
          <a:p>
            <a:pPr marL="0" lvl="0" indent="0" algn="l" rtl="0">
              <a:spcBef>
                <a:spcPts val="0"/>
              </a:spcBef>
              <a:spcAft>
                <a:spcPts val="0"/>
              </a:spcAft>
              <a:buNone/>
            </a:pPr>
            <a:r>
              <a:rPr lang="en-US" dirty="0"/>
              <a:t>Talk about message </a:t>
            </a:r>
            <a:r>
              <a:rPr lang="en-US" dirty="0" err="1"/>
              <a:t>queing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59020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Kablooey</a:t>
            </a:r>
            <a:r>
              <a:rPr lang="en-US" dirty="0"/>
              <a:t>.  How can we prevent this?  Through service based architecture.  “</a:t>
            </a:r>
            <a:r>
              <a:rPr lang="en-US" sz="1100" b="1" i="0" u="none" strike="noStrike" cap="none" dirty="0">
                <a:solidFill>
                  <a:srgbClr val="000000"/>
                </a:solidFill>
                <a:effectLst/>
                <a:latin typeface="Arial"/>
                <a:ea typeface="Arial"/>
                <a:cs typeface="Arial"/>
                <a:sym typeface="Arial"/>
              </a:rPr>
              <a:t>Service</a:t>
            </a:r>
            <a:r>
              <a:rPr lang="en-US" sz="1100" b="0" i="0" u="none" strike="noStrike" cap="none" dirty="0">
                <a:solidFill>
                  <a:srgbClr val="000000"/>
                </a:solidFill>
                <a:effectLst/>
                <a:latin typeface="Arial"/>
                <a:ea typeface="Arial"/>
                <a:cs typeface="Arial"/>
                <a:sym typeface="Arial"/>
              </a:rPr>
              <a:t>-</a:t>
            </a:r>
            <a:r>
              <a:rPr lang="en-US" sz="1100" b="1" i="0" u="none" strike="noStrike" cap="none" dirty="0">
                <a:solidFill>
                  <a:srgbClr val="000000"/>
                </a:solidFill>
                <a:effectLst/>
                <a:latin typeface="Arial"/>
                <a:ea typeface="Arial"/>
                <a:cs typeface="Arial"/>
                <a:sym typeface="Arial"/>
              </a:rPr>
              <a:t>oriented architecture</a:t>
            </a:r>
            <a:r>
              <a:rPr lang="en-US" sz="1100" b="0" i="0" u="none" strike="noStrike" cap="none" dirty="0">
                <a:solidFill>
                  <a:srgbClr val="000000"/>
                </a:solidFill>
                <a:effectLst/>
                <a:latin typeface="Arial"/>
                <a:ea typeface="Arial"/>
                <a:cs typeface="Arial"/>
                <a:sym typeface="Arial"/>
              </a:rPr>
              <a:t> (SOA) is a style of software design where </a:t>
            </a:r>
            <a:r>
              <a:rPr lang="en-US" sz="1100" b="1" i="0" u="none" strike="noStrike" cap="none" dirty="0">
                <a:solidFill>
                  <a:srgbClr val="000000"/>
                </a:solidFill>
                <a:effectLst/>
                <a:latin typeface="Arial"/>
                <a:ea typeface="Arial"/>
                <a:cs typeface="Arial"/>
                <a:sym typeface="Arial"/>
              </a:rPr>
              <a:t>services</a:t>
            </a:r>
            <a:r>
              <a:rPr lang="en-US" sz="1100" b="0" i="0" u="none" strike="noStrike" cap="none" dirty="0">
                <a:solidFill>
                  <a:srgbClr val="000000"/>
                </a:solidFill>
                <a:effectLst/>
                <a:latin typeface="Arial"/>
                <a:ea typeface="Arial"/>
                <a:cs typeface="Arial"/>
                <a:sym typeface="Arial"/>
              </a:rPr>
              <a:t> are provided to the other components by application components, through a communication protocol over a network”</a:t>
            </a:r>
            <a:endParaRPr lang="en-US" dirty="0"/>
          </a:p>
        </p:txBody>
      </p:sp>
    </p:spTree>
    <p:extLst>
      <p:ext uri="{BB962C8B-B14F-4D97-AF65-F5344CB8AC3E}">
        <p14:creationId xmlns:p14="http://schemas.microsoft.com/office/powerpoint/2010/main" val="3407588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2381"/>
            <a:ext cx="9144000" cy="3902869"/>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07501" y="1086861"/>
            <a:ext cx="7929000" cy="2228288"/>
          </a:xfrm>
        </p:spPr>
        <p:txBody>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607501" y="3960635"/>
            <a:ext cx="7929000" cy="326231"/>
          </a:xfrm>
        </p:spPr>
        <p:txBody>
          <a:bodyPr anchor="t"/>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C70270-EFE0-D941-827A-22482DEF9AB4}"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3311250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7500" y="3600450"/>
            <a:ext cx="7921064" cy="425054"/>
          </a:xfrm>
        </p:spPr>
        <p:txBody>
          <a:bodyPr anchor="b">
            <a:normAutofit/>
          </a:bodyPr>
          <a:lstStyle>
            <a:lvl1pPr algn="l">
              <a:defRPr sz="18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360045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en-US"/>
              <a:t>Click icon to add picture</a:t>
            </a:r>
            <a:endParaRPr lang="en-US" dirty="0"/>
          </a:p>
        </p:txBody>
      </p:sp>
      <p:sp>
        <p:nvSpPr>
          <p:cNvPr id="4" name="Text Placeholder 3"/>
          <p:cNvSpPr>
            <a:spLocks noGrp="1"/>
          </p:cNvSpPr>
          <p:nvPr>
            <p:ph type="body" sz="half" idx="2"/>
          </p:nvPr>
        </p:nvSpPr>
        <p:spPr>
          <a:xfrm>
            <a:off x="607500" y="4025504"/>
            <a:ext cx="7921064"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3C70270-EFE0-D941-827A-22482DEF9AB4}" type="datetimeFigureOut">
              <a:rPr lang="en-US" smtClean="0"/>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2450791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73773" y="811092"/>
            <a:ext cx="4749312" cy="242939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239" y="928877"/>
            <a:ext cx="4420380" cy="1984434"/>
          </a:xfrm>
        </p:spPr>
        <p:txBody>
          <a:bodyPr anchor="b"/>
          <a:lstStyle>
            <a:lvl1pPr algn="l">
              <a:defRPr sz="3150" b="1" cap="none"/>
            </a:lvl1pPr>
          </a:lstStyle>
          <a:p>
            <a:r>
              <a:rPr lang="en-US"/>
              <a:t>Click to edit Master title style</a:t>
            </a:r>
            <a:endParaRPr lang="en-US" dirty="0"/>
          </a:p>
        </p:txBody>
      </p:sp>
      <p:sp>
        <p:nvSpPr>
          <p:cNvPr id="3" name="Text Placeholder 2"/>
          <p:cNvSpPr>
            <a:spLocks noGrp="1"/>
          </p:cNvSpPr>
          <p:nvPr>
            <p:ph type="body" idx="1"/>
          </p:nvPr>
        </p:nvSpPr>
        <p:spPr>
          <a:xfrm>
            <a:off x="639893" y="3332760"/>
            <a:ext cx="4418727" cy="534931"/>
          </a:xfrm>
        </p:spPr>
        <p:txBody>
          <a:bodyPr anchor="t">
            <a:no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5680982" y="811092"/>
            <a:ext cx="2857501" cy="3056599"/>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43C70270-EFE0-D941-827A-22482DEF9AB4}"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518569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4" y="1714939"/>
            <a:ext cx="3671336" cy="187797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1826968"/>
            <a:ext cx="3286891" cy="1505842"/>
          </a:xfrm>
        </p:spPr>
        <p:txBody>
          <a:bodyPr/>
          <a:lstStyle>
            <a:lvl1pPr>
              <a:defRPr sz="2400"/>
            </a:lvl1pPr>
          </a:lstStyle>
          <a:p>
            <a:r>
              <a:rPr lang="en-US"/>
              <a:t>Click to edit Master title style</a:t>
            </a:r>
            <a:endParaRPr lang="en-US" dirty="0"/>
          </a:p>
        </p:txBody>
      </p:sp>
      <p:sp>
        <p:nvSpPr>
          <p:cNvPr id="6" name="Text Placeholder 5"/>
          <p:cNvSpPr>
            <a:spLocks noGrp="1"/>
          </p:cNvSpPr>
          <p:nvPr>
            <p:ph type="body" sz="quarter" idx="16"/>
          </p:nvPr>
        </p:nvSpPr>
        <p:spPr>
          <a:xfrm>
            <a:off x="4617000" y="1714500"/>
            <a:ext cx="3660225" cy="1721644"/>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3C70270-EFE0-D941-827A-22482DEF9AB4}" type="datetimeFigureOut">
              <a:rPr lang="en-US" smtClean="0"/>
              <a:t>1/21/20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1990284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70270-EFE0-D941-827A-22482DEF9AB4}"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2098241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334567"/>
            <a:ext cx="3391762" cy="406122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137656" y="439628"/>
            <a:ext cx="1871093" cy="38510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7501" y="334567"/>
            <a:ext cx="4958655" cy="406122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70270-EFE0-D941-827A-22482DEF9AB4}"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9112537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spTree>
    <p:extLst>
      <p:ext uri="{BB962C8B-B14F-4D97-AF65-F5344CB8AC3E}">
        <p14:creationId xmlns:p14="http://schemas.microsoft.com/office/powerpoint/2010/main" val="956896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330"/>
        <p:cNvGrpSpPr/>
        <p:nvPr/>
      </p:nvGrpSpPr>
      <p:grpSpPr>
        <a:xfrm>
          <a:off x="0" y="0"/>
          <a:ext cx="0" cy="0"/>
          <a:chOff x="0" y="0"/>
          <a:chExt cx="0" cy="0"/>
        </a:xfrm>
      </p:grpSpPr>
      <p:sp>
        <p:nvSpPr>
          <p:cNvPr id="332" name="Google Shape;332;p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6"/>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extLst>
      <p:ext uri="{BB962C8B-B14F-4D97-AF65-F5344CB8AC3E}">
        <p14:creationId xmlns:p14="http://schemas.microsoft.com/office/powerpoint/2010/main" val="2651068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5"/>
        <p:cNvGrpSpPr/>
        <p:nvPr/>
      </p:nvGrpSpPr>
      <p:grpSpPr>
        <a:xfrm>
          <a:off x="0" y="0"/>
          <a:ext cx="0" cy="0"/>
          <a:chOff x="0" y="0"/>
          <a:chExt cx="0" cy="0"/>
        </a:xfrm>
      </p:grpSpPr>
      <p:sp>
        <p:nvSpPr>
          <p:cNvPr id="439" name="Google Shape;439;p7"/>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0" name="Google Shape;440;p7"/>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1" name="Google Shape;441;p7"/>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Google Shape;442;p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28850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8"/>
        <p:cNvGrpSpPr/>
        <p:nvPr/>
      </p:nvGrpSpPr>
      <p:grpSpPr>
        <a:xfrm>
          <a:off x="0" y="0"/>
          <a:ext cx="0" cy="0"/>
          <a:chOff x="0" y="0"/>
          <a:chExt cx="0" cy="0"/>
        </a:xfrm>
      </p:grpSpPr>
      <p:sp>
        <p:nvSpPr>
          <p:cNvPr id="220" name="Google Shape;220;p4"/>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marL="914400" lvl="1"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marL="1371600" lvl="2"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marL="1828800" lvl="3"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marL="2286000" lvl="4"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marL="2743200" lvl="5"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marL="3200400" lvl="6"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marL="3657600" lvl="7"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marL="4114800" lvl="8" indent="-4191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a:endParaRPr/>
          </a:p>
        </p:txBody>
      </p:sp>
      <p:sp>
        <p:nvSpPr>
          <p:cNvPr id="221" name="Google Shape;221;p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5349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465573"/>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Google Shape;116;p3"/>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a:endParaRPr/>
          </a:p>
        </p:txBody>
      </p:sp>
    </p:spTree>
    <p:extLst>
      <p:ext uri="{BB962C8B-B14F-4D97-AF65-F5344CB8AC3E}">
        <p14:creationId xmlns:p14="http://schemas.microsoft.com/office/powerpoint/2010/main" val="377724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p:spPr>
        <p:txBody>
          <a:bodyPr/>
          <a:lstStyle/>
          <a:p>
            <a:r>
              <a:rPr lang="en-US"/>
              <a:t>Click to edit Master title style</a:t>
            </a:r>
            <a:endParaRPr lang="en-US" dirty="0"/>
          </a:p>
        </p:txBody>
      </p:sp>
      <p:sp>
        <p:nvSpPr>
          <p:cNvPr id="3" name="Content Placeholder 2"/>
          <p:cNvSpPr>
            <a:spLocks noGrp="1"/>
          </p:cNvSpPr>
          <p:nvPr>
            <p:ph idx="1"/>
          </p:nvPr>
        </p:nvSpPr>
        <p:spPr>
          <a:xfrm>
            <a:off x="614034" y="1666716"/>
            <a:ext cx="7915931" cy="272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C70270-EFE0-D941-827A-22482DEF9AB4}"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1919666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3"/>
        <p:cNvGrpSpPr/>
        <p:nvPr/>
      </p:nvGrpSpPr>
      <p:grpSpPr>
        <a:xfrm>
          <a:off x="0" y="0"/>
          <a:ext cx="0" cy="0"/>
          <a:chOff x="0" y="0"/>
          <a:chExt cx="0" cy="0"/>
        </a:xfrm>
      </p:grpSpPr>
      <p:sp>
        <p:nvSpPr>
          <p:cNvPr id="225" name="Google Shape;225;p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28" name="Google Shape;328;p5"/>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29" name="Google Shape;329;p5"/>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extLst>
      <p:ext uri="{BB962C8B-B14F-4D97-AF65-F5344CB8AC3E}">
        <p14:creationId xmlns:p14="http://schemas.microsoft.com/office/powerpoint/2010/main" val="4134941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9144000" cy="3902869"/>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2213547"/>
            <a:ext cx="7921064" cy="1101600"/>
          </a:xfrm>
        </p:spPr>
        <p:txBody>
          <a:bodyPr anchor="b"/>
          <a:lstStyle>
            <a:lvl1pPr algn="r">
              <a:defRPr sz="3600" b="1" cap="none"/>
            </a:lvl1pPr>
          </a:lstStyle>
          <a:p>
            <a:r>
              <a:rPr lang="en-US"/>
              <a:t>Click to edit Master title style</a:t>
            </a:r>
            <a:endParaRPr lang="en-US" dirty="0"/>
          </a:p>
        </p:txBody>
      </p:sp>
      <p:sp>
        <p:nvSpPr>
          <p:cNvPr id="3" name="Text Placeholder 2"/>
          <p:cNvSpPr>
            <a:spLocks noGrp="1"/>
          </p:cNvSpPr>
          <p:nvPr>
            <p:ph type="body" idx="1"/>
          </p:nvPr>
        </p:nvSpPr>
        <p:spPr>
          <a:xfrm>
            <a:off x="607500" y="3960901"/>
            <a:ext cx="7921064" cy="325466"/>
          </a:xfrm>
        </p:spPr>
        <p:txBody>
          <a:bodyPr anchor="t">
            <a:no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70270-EFE0-D941-827A-22482DEF9AB4}" type="datetimeFigureOut">
              <a:rPr lang="en-US" smtClean="0"/>
              <a:t>1/21/20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4294287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4034" y="1666716"/>
            <a:ext cx="3889405" cy="27290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62" y="1666715"/>
            <a:ext cx="3895937" cy="272907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C70270-EFE0-D941-827A-22482DEF9AB4}" type="datetimeFigureOut">
              <a:rPr lang="en-US" smtClean="0"/>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87584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11046" y="1631156"/>
            <a:ext cx="3892393" cy="432197"/>
          </a:xfr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11047" y="2063354"/>
            <a:ext cx="3892392" cy="233243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62" y="1631156"/>
            <a:ext cx="3895937" cy="432197"/>
          </a:xfr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0562" y="2063354"/>
            <a:ext cx="3895937" cy="233243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C70270-EFE0-D941-827A-22482DEF9AB4}" type="datetimeFigureOut">
              <a:rPr lang="en-US" smtClean="0"/>
              <a:t>1/21/20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9182224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C70270-EFE0-D941-827A-22482DEF9AB4}" type="datetimeFigureOut">
              <a:rPr lang="en-US" smtClean="0"/>
              <a:t>1/21/20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340489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C70270-EFE0-D941-827A-22482DEF9AB4}" type="datetimeFigureOut">
              <a:rPr lang="en-US" smtClean="0"/>
              <a:t>1/21/20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0639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4" y="334566"/>
            <a:ext cx="2660650" cy="13609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4" y="334566"/>
            <a:ext cx="2660650" cy="1213797"/>
          </a:xfrm>
        </p:spPr>
        <p:txBody>
          <a:bodyPr anchor="b"/>
          <a:lstStyle>
            <a:lvl1pPr algn="l">
              <a:defRPr sz="1500" b="1"/>
            </a:lvl1pPr>
          </a:lstStyle>
          <a:p>
            <a:r>
              <a:rPr lang="en-US"/>
              <a:t>Click to edit Master title style</a:t>
            </a:r>
            <a:endParaRPr lang="en-US" dirty="0"/>
          </a:p>
        </p:txBody>
      </p:sp>
      <p:sp>
        <p:nvSpPr>
          <p:cNvPr id="3" name="Content Placeholder 2"/>
          <p:cNvSpPr>
            <a:spLocks noGrp="1"/>
          </p:cNvSpPr>
          <p:nvPr>
            <p:ph idx="1"/>
          </p:nvPr>
        </p:nvSpPr>
        <p:spPr>
          <a:xfrm>
            <a:off x="3641725" y="334567"/>
            <a:ext cx="4689475" cy="40612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4" y="1695554"/>
            <a:ext cx="2660650" cy="270023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3C70270-EFE0-D941-827A-22482DEF9AB4}" type="datetimeFigureOut">
              <a:rPr lang="en-US" smtClean="0"/>
              <a:t>1/21/20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6700553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1046" y="545642"/>
            <a:ext cx="3639741" cy="1212872"/>
          </a:xfrm>
        </p:spPr>
        <p:txBody>
          <a:bodyPr anchor="b">
            <a:normAutofit/>
          </a:bodyPr>
          <a:lstStyle>
            <a:lvl1pPr algn="l">
              <a:defRPr sz="18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51435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050"/>
            </a:lvl1pPr>
          </a:lstStyle>
          <a:p>
            <a:r>
              <a:rPr lang="en-US"/>
              <a:t>Click icon to add picture</a:t>
            </a:r>
            <a:endParaRPr lang="en-US" dirty="0"/>
          </a:p>
        </p:txBody>
      </p:sp>
      <p:sp>
        <p:nvSpPr>
          <p:cNvPr id="4" name="Text Placeholder 3"/>
          <p:cNvSpPr>
            <a:spLocks noGrp="1"/>
          </p:cNvSpPr>
          <p:nvPr>
            <p:ph type="body" sz="half" idx="2"/>
          </p:nvPr>
        </p:nvSpPr>
        <p:spPr>
          <a:xfrm>
            <a:off x="611046" y="1758513"/>
            <a:ext cx="3639741" cy="2637274"/>
          </a:xfrm>
        </p:spPr>
        <p:txBody>
          <a:bodyPr anchor="t">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2914358" y="4531022"/>
            <a:ext cx="732659" cy="273844"/>
          </a:xfrm>
        </p:spPr>
        <p:txBody>
          <a:bodyPr/>
          <a:lstStyle/>
          <a:p>
            <a:fld id="{43C70270-EFE0-D941-827A-22482DEF9AB4}" type="datetimeFigureOut">
              <a:rPr lang="en-US" smtClean="0"/>
              <a:t>1/21/20</a:t>
            </a:fld>
            <a:endParaRPr lang="en-US"/>
          </a:p>
        </p:txBody>
      </p:sp>
      <p:sp>
        <p:nvSpPr>
          <p:cNvPr id="6" name="Footer Placeholder 5"/>
          <p:cNvSpPr>
            <a:spLocks noGrp="1"/>
          </p:cNvSpPr>
          <p:nvPr>
            <p:ph type="ftr" sz="quarter" idx="11"/>
          </p:nvPr>
        </p:nvSpPr>
        <p:spPr>
          <a:xfrm>
            <a:off x="442797" y="4531022"/>
            <a:ext cx="2471560" cy="273844"/>
          </a:xfrm>
        </p:spPr>
        <p:txBody>
          <a:bodyPr/>
          <a:lstStyle/>
          <a:p>
            <a:endParaRPr lang="en-US"/>
          </a:p>
        </p:txBody>
      </p:sp>
      <p:sp>
        <p:nvSpPr>
          <p:cNvPr id="7" name="Slide Number Placeholder 6"/>
          <p:cNvSpPr>
            <a:spLocks noGrp="1"/>
          </p:cNvSpPr>
          <p:nvPr>
            <p:ph type="sldNum" sz="quarter" idx="12"/>
          </p:nvPr>
        </p:nvSpPr>
        <p:spPr>
          <a:xfrm>
            <a:off x="3647017" y="4436917"/>
            <a:ext cx="796616" cy="367949"/>
          </a:xfrm>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081143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500" y="335391"/>
            <a:ext cx="7928999" cy="727838"/>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7500" y="1638301"/>
            <a:ext cx="7922464" cy="2755798"/>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38636" y="4531022"/>
            <a:ext cx="6483240" cy="273844"/>
          </a:xfrm>
          <a:prstGeom prst="rect">
            <a:avLst/>
          </a:prstGeom>
        </p:spPr>
        <p:txBody>
          <a:bodyPr vert="horz" lIns="91440" tIns="45720" rIns="91440" bIns="45720" rtlCol="0" anchor="b"/>
          <a:lstStyle>
            <a:lvl1pPr algn="l">
              <a:defRPr sz="675">
                <a:solidFill>
                  <a:schemeClr val="tx1"/>
                </a:solidFill>
              </a:defRPr>
            </a:lvl1pPr>
          </a:lstStyle>
          <a:p>
            <a:endParaRPr lang="en-US"/>
          </a:p>
        </p:txBody>
      </p:sp>
      <p:sp>
        <p:nvSpPr>
          <p:cNvPr id="4" name="Date Placeholder 3"/>
          <p:cNvSpPr>
            <a:spLocks noGrp="1"/>
          </p:cNvSpPr>
          <p:nvPr>
            <p:ph type="dt" sz="half" idx="2"/>
          </p:nvPr>
        </p:nvSpPr>
        <p:spPr>
          <a:xfrm>
            <a:off x="7000969" y="4531022"/>
            <a:ext cx="1007780" cy="273844"/>
          </a:xfrm>
          <a:prstGeom prst="rect">
            <a:avLst/>
          </a:prstGeom>
        </p:spPr>
        <p:txBody>
          <a:bodyPr vert="horz" lIns="91440" tIns="45720" rIns="91440" bIns="45720" rtlCol="0" anchor="b"/>
          <a:lstStyle>
            <a:lvl1pPr algn="r">
              <a:defRPr sz="675">
                <a:solidFill>
                  <a:schemeClr val="tx1"/>
                </a:solidFill>
              </a:defRPr>
            </a:lvl1pPr>
          </a:lstStyle>
          <a:p>
            <a:fld id="{43C70270-EFE0-D941-827A-22482DEF9AB4}" type="datetimeFigureOut">
              <a:rPr lang="en-US" smtClean="0"/>
              <a:t>1/21/20</a:t>
            </a:fld>
            <a:endParaRPr lang="en-US"/>
          </a:p>
        </p:txBody>
      </p:sp>
      <p:sp>
        <p:nvSpPr>
          <p:cNvPr id="6" name="Slide Number Placeholder 5"/>
          <p:cNvSpPr>
            <a:spLocks noGrp="1"/>
          </p:cNvSpPr>
          <p:nvPr>
            <p:ph type="sldNum" sz="quarter" idx="4"/>
          </p:nvPr>
        </p:nvSpPr>
        <p:spPr>
          <a:xfrm>
            <a:off x="8008749" y="4436917"/>
            <a:ext cx="796616" cy="367949"/>
          </a:xfrm>
          <a:prstGeom prst="rect">
            <a:avLst/>
          </a:prstGeom>
        </p:spPr>
        <p:txBody>
          <a:bodyPr vert="horz" lIns="91440" tIns="45720" rIns="91440" bIns="10800" rtlCol="0" anchor="b"/>
          <a:lstStyle>
            <a:lvl1pPr algn="r">
              <a:defRPr sz="1500">
                <a:solidFill>
                  <a:schemeClr val="accent1"/>
                </a:solidFill>
              </a:defRPr>
            </a:lvl1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87321647"/>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Lst>
  <p:transition>
    <p:fade thruBlk="1"/>
  </p:transition>
  <p:hf hdr="0" ftr="0" dt="0"/>
  <p:txStyles>
    <p:titleStyle>
      <a:lvl1pPr algn="l" defTabSz="342900" rtl="0" eaLnBrk="1" latinLnBrk="0" hangingPunct="1">
        <a:spcBef>
          <a:spcPct val="0"/>
        </a:spcBef>
        <a:buNone/>
        <a:defRPr sz="3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ct val="20000"/>
        </a:spcBef>
        <a:spcAft>
          <a:spcPts val="450"/>
        </a:spcAft>
        <a:buClr>
          <a:schemeClr val="accent1"/>
        </a:buClr>
        <a:buFont typeface="Wingdings 2" charset="2"/>
        <a:buChar char=""/>
        <a:defRPr sz="1350" kern="1200">
          <a:solidFill>
            <a:schemeClr val="tx1"/>
          </a:solidFill>
          <a:latin typeface="+mn-lt"/>
          <a:ea typeface="+mn-ea"/>
          <a:cs typeface="+mn-cs"/>
        </a:defRPr>
      </a:lvl1pPr>
      <a:lvl2pPr marL="557213" indent="-214313" algn="l" defTabSz="342900" rtl="0" eaLnBrk="1" latinLnBrk="0" hangingPunct="1">
        <a:spcBef>
          <a:spcPct val="20000"/>
        </a:spcBef>
        <a:spcAft>
          <a:spcPts val="450"/>
        </a:spcAft>
        <a:buClr>
          <a:schemeClr val="accent1"/>
        </a:buClr>
        <a:buFont typeface="Wingdings 2" charset="2"/>
        <a:buChar char=""/>
        <a:defRPr sz="1200"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Clr>
          <a:schemeClr val="accent1"/>
        </a:buClr>
        <a:buFont typeface="Wingdings 2" charset="2"/>
        <a:buChar char=""/>
        <a:defRPr sz="1050" kern="1200">
          <a:solidFill>
            <a:schemeClr val="tx1"/>
          </a:solidFill>
          <a:latin typeface="+mn-lt"/>
          <a:ea typeface="+mn-ea"/>
          <a:cs typeface="+mn-cs"/>
        </a:defRPr>
      </a:lvl3pPr>
      <a:lvl4pPr marL="12001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4pPr>
      <a:lvl5pPr marL="15430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5pPr>
      <a:lvl6pPr marL="18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hyperlink" Target="https://www.cncf.io/"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9.tiff"/><Relationship Id="rId13" Type="http://schemas.openxmlformats.org/officeDocument/2006/relationships/image" Target="../media/image14.tiff"/><Relationship Id="rId3" Type="http://schemas.openxmlformats.org/officeDocument/2006/relationships/image" Target="../media/image4.tiff"/><Relationship Id="rId7" Type="http://schemas.openxmlformats.org/officeDocument/2006/relationships/image" Target="../media/image8.tiff"/><Relationship Id="rId12"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tiff"/><Relationship Id="rId11" Type="http://schemas.openxmlformats.org/officeDocument/2006/relationships/image" Target="../media/image12.tiff"/><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 Id="rId14" Type="http://schemas.openxmlformats.org/officeDocument/2006/relationships/image" Target="../media/image15.tiff"/></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5"/>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Kubernetes for the Legacy Warrior</a:t>
            </a:r>
            <a:br>
              <a:rPr lang="en" dirty="0"/>
            </a:br>
            <a:br>
              <a:rPr lang="en" dirty="0"/>
            </a:br>
            <a:r>
              <a:rPr lang="en" sz="2800" dirty="0"/>
              <a:t>Matt Richards</a:t>
            </a:r>
            <a:endParaRPr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821" name="Google Shape;821;p21"/>
          <p:cNvSpPr txBox="1">
            <a:spLocks noGrp="1"/>
          </p:cNvSpPr>
          <p:nvPr>
            <p:ph type="ctrTitle" idx="4294967295"/>
          </p:nvPr>
        </p:nvSpPr>
        <p:spPr>
          <a:xfrm>
            <a:off x="209006" y="3717514"/>
            <a:ext cx="5178425"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9200" dirty="0"/>
            </a:br>
            <a:br>
              <a:rPr lang="en" sz="9200" dirty="0"/>
            </a:br>
            <a:br>
              <a:rPr lang="en" sz="9200" dirty="0"/>
            </a:br>
            <a:br>
              <a:rPr lang="en" sz="9200" dirty="0"/>
            </a:br>
            <a:r>
              <a:rPr lang="en" sz="9200" dirty="0"/>
              <a:t>Let’s Look At Code! </a:t>
            </a:r>
            <a:endParaRPr sz="9200" dirty="0"/>
          </a:p>
        </p:txBody>
      </p:sp>
      <p:grpSp>
        <p:nvGrpSpPr>
          <p:cNvPr id="823" name="Google Shape;823;p21"/>
          <p:cNvGrpSpPr/>
          <p:nvPr/>
        </p:nvGrpSpPr>
        <p:grpSpPr>
          <a:xfrm>
            <a:off x="6386449" y="535979"/>
            <a:ext cx="2049541" cy="2049503"/>
            <a:chOff x="6643075" y="3664250"/>
            <a:chExt cx="407950" cy="407975"/>
          </a:xfrm>
        </p:grpSpPr>
        <p:sp>
          <p:nvSpPr>
            <p:cNvPr id="824" name="Google Shape;824;p21"/>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21"/>
          <p:cNvGrpSpPr/>
          <p:nvPr/>
        </p:nvGrpSpPr>
        <p:grpSpPr>
          <a:xfrm rot="-587398">
            <a:off x="6265771" y="2852329"/>
            <a:ext cx="842620" cy="842572"/>
            <a:chOff x="576250" y="4319400"/>
            <a:chExt cx="442075" cy="442050"/>
          </a:xfrm>
        </p:grpSpPr>
        <p:sp>
          <p:nvSpPr>
            <p:cNvPr id="827" name="Google Shape;827;p21"/>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21"/>
          <p:cNvSpPr/>
          <p:nvPr/>
        </p:nvSpPr>
        <p:spPr>
          <a:xfrm>
            <a:off x="5895981" y="1009302"/>
            <a:ext cx="320368" cy="30589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rot="2697547">
            <a:off x="8007055" y="2575333"/>
            <a:ext cx="486304" cy="4643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p:nvPr/>
        </p:nvSpPr>
        <p:spPr>
          <a:xfrm>
            <a:off x="8391773" y="2310235"/>
            <a:ext cx="194803" cy="1860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rot="1280241">
            <a:off x="5674028" y="1931959"/>
            <a:ext cx="194750" cy="186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620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5439C2-09CC-8E44-B4A3-36B0C85C424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8" name="Title 2">
            <a:extLst>
              <a:ext uri="{FF2B5EF4-FFF2-40B4-BE49-F238E27FC236}">
                <a16:creationId xmlns:a16="http://schemas.microsoft.com/office/drawing/2014/main" id="{020D2FB9-61BC-EF40-9670-5F12B71757D1}"/>
              </a:ext>
            </a:extLst>
          </p:cNvPr>
          <p:cNvSpPr>
            <a:spLocks noGrp="1"/>
          </p:cNvSpPr>
          <p:nvPr>
            <p:ph type="title"/>
          </p:nvPr>
        </p:nvSpPr>
        <p:spPr>
          <a:xfrm>
            <a:off x="96495" y="-166675"/>
            <a:ext cx="7686000" cy="857400"/>
          </a:xfrm>
        </p:spPr>
        <p:txBody>
          <a:bodyPr>
            <a:normAutofit/>
          </a:bodyPr>
          <a:lstStyle/>
          <a:p>
            <a:r>
              <a:rPr lang="en-US" dirty="0"/>
              <a:t>Uh oh – that’s a lot of teachers at once</a:t>
            </a:r>
          </a:p>
        </p:txBody>
      </p:sp>
      <p:pic>
        <p:nvPicPr>
          <p:cNvPr id="7" name="Picture 6">
            <a:extLst>
              <a:ext uri="{FF2B5EF4-FFF2-40B4-BE49-F238E27FC236}">
                <a16:creationId xmlns:a16="http://schemas.microsoft.com/office/drawing/2014/main" id="{34542061-2A54-8A49-A4D4-9E8BE448730B}"/>
              </a:ext>
            </a:extLst>
          </p:cNvPr>
          <p:cNvPicPr>
            <a:picLocks noChangeAspect="1"/>
          </p:cNvPicPr>
          <p:nvPr/>
        </p:nvPicPr>
        <p:blipFill>
          <a:blip r:embed="rId2"/>
          <a:stretch>
            <a:fillRect/>
          </a:stretch>
        </p:blipFill>
        <p:spPr>
          <a:xfrm>
            <a:off x="1905000" y="637295"/>
            <a:ext cx="5646766" cy="4351083"/>
          </a:xfrm>
          <a:prstGeom prst="rect">
            <a:avLst/>
          </a:prstGeom>
        </p:spPr>
      </p:pic>
    </p:spTree>
    <p:extLst>
      <p:ext uri="{BB962C8B-B14F-4D97-AF65-F5344CB8AC3E}">
        <p14:creationId xmlns:p14="http://schemas.microsoft.com/office/powerpoint/2010/main" val="3224890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4B3D37-BC16-7F42-BFE1-024BD23509C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6" name="Title 2">
            <a:extLst>
              <a:ext uri="{FF2B5EF4-FFF2-40B4-BE49-F238E27FC236}">
                <a16:creationId xmlns:a16="http://schemas.microsoft.com/office/drawing/2014/main" id="{4F76A2DE-51AA-0540-BCE9-9B59B820DB0B}"/>
              </a:ext>
            </a:extLst>
          </p:cNvPr>
          <p:cNvSpPr>
            <a:spLocks noGrp="1"/>
          </p:cNvSpPr>
          <p:nvPr>
            <p:ph type="title"/>
          </p:nvPr>
        </p:nvSpPr>
        <p:spPr>
          <a:xfrm>
            <a:off x="96495" y="-166675"/>
            <a:ext cx="7686000" cy="857400"/>
          </a:xfrm>
        </p:spPr>
        <p:txBody>
          <a:bodyPr/>
          <a:lstStyle/>
          <a:p>
            <a:r>
              <a:rPr lang="en-US" dirty="0"/>
              <a:t>Ouch</a:t>
            </a:r>
          </a:p>
        </p:txBody>
      </p:sp>
      <p:pic>
        <p:nvPicPr>
          <p:cNvPr id="5" name="Picture 4">
            <a:extLst>
              <a:ext uri="{FF2B5EF4-FFF2-40B4-BE49-F238E27FC236}">
                <a16:creationId xmlns:a16="http://schemas.microsoft.com/office/drawing/2014/main" id="{B432B939-6EBE-EF40-A59C-D207B18B554F}"/>
              </a:ext>
            </a:extLst>
          </p:cNvPr>
          <p:cNvPicPr>
            <a:picLocks noChangeAspect="1"/>
          </p:cNvPicPr>
          <p:nvPr/>
        </p:nvPicPr>
        <p:blipFill>
          <a:blip r:embed="rId3"/>
          <a:stretch>
            <a:fillRect/>
          </a:stretch>
        </p:blipFill>
        <p:spPr>
          <a:xfrm>
            <a:off x="1574800" y="696172"/>
            <a:ext cx="6504080" cy="4255172"/>
          </a:xfrm>
          <a:prstGeom prst="rect">
            <a:avLst/>
          </a:prstGeom>
        </p:spPr>
      </p:pic>
    </p:spTree>
    <p:extLst>
      <p:ext uri="{BB962C8B-B14F-4D97-AF65-F5344CB8AC3E}">
        <p14:creationId xmlns:p14="http://schemas.microsoft.com/office/powerpoint/2010/main" val="2765057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16F94-89CA-454D-B59D-A5A082D375B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3" name="Title 2">
            <a:extLst>
              <a:ext uri="{FF2B5EF4-FFF2-40B4-BE49-F238E27FC236}">
                <a16:creationId xmlns:a16="http://schemas.microsoft.com/office/drawing/2014/main" id="{7AC60D26-2644-2641-A43A-675A57C12CF1}"/>
              </a:ext>
            </a:extLst>
          </p:cNvPr>
          <p:cNvSpPr>
            <a:spLocks noGrp="1"/>
          </p:cNvSpPr>
          <p:nvPr>
            <p:ph type="title"/>
          </p:nvPr>
        </p:nvSpPr>
        <p:spPr>
          <a:xfrm>
            <a:off x="77066" y="-166675"/>
            <a:ext cx="7686000" cy="857400"/>
          </a:xfrm>
        </p:spPr>
        <p:txBody>
          <a:bodyPr/>
          <a:lstStyle/>
          <a:p>
            <a:r>
              <a:rPr lang="en-US" dirty="0"/>
              <a:t>Service-Based and Decoupled</a:t>
            </a:r>
          </a:p>
        </p:txBody>
      </p:sp>
      <p:pic>
        <p:nvPicPr>
          <p:cNvPr id="5" name="Picture 4">
            <a:extLst>
              <a:ext uri="{FF2B5EF4-FFF2-40B4-BE49-F238E27FC236}">
                <a16:creationId xmlns:a16="http://schemas.microsoft.com/office/drawing/2014/main" id="{1BBC5A2D-4701-2D40-834A-6BF7DB214285}"/>
              </a:ext>
            </a:extLst>
          </p:cNvPr>
          <p:cNvPicPr>
            <a:picLocks noChangeAspect="1"/>
          </p:cNvPicPr>
          <p:nvPr/>
        </p:nvPicPr>
        <p:blipFill>
          <a:blip r:embed="rId3"/>
          <a:stretch>
            <a:fillRect/>
          </a:stretch>
        </p:blipFill>
        <p:spPr>
          <a:xfrm>
            <a:off x="1799772" y="597959"/>
            <a:ext cx="5511519" cy="4452775"/>
          </a:xfrm>
          <a:prstGeom prst="rect">
            <a:avLst/>
          </a:prstGeom>
        </p:spPr>
      </p:pic>
      <p:pic>
        <p:nvPicPr>
          <p:cNvPr id="4" name="Picture 3">
            <a:extLst>
              <a:ext uri="{FF2B5EF4-FFF2-40B4-BE49-F238E27FC236}">
                <a16:creationId xmlns:a16="http://schemas.microsoft.com/office/drawing/2014/main" id="{A966A793-669E-E147-B591-245606E123FF}"/>
              </a:ext>
            </a:extLst>
          </p:cNvPr>
          <p:cNvPicPr>
            <a:picLocks noChangeAspect="1"/>
          </p:cNvPicPr>
          <p:nvPr/>
        </p:nvPicPr>
        <p:blipFill>
          <a:blip r:embed="rId4"/>
          <a:stretch>
            <a:fillRect/>
          </a:stretch>
        </p:blipFill>
        <p:spPr>
          <a:xfrm>
            <a:off x="5268686" y="1744436"/>
            <a:ext cx="650421" cy="650421"/>
          </a:xfrm>
          <a:prstGeom prst="rect">
            <a:avLst/>
          </a:prstGeom>
        </p:spPr>
      </p:pic>
      <p:pic>
        <p:nvPicPr>
          <p:cNvPr id="6" name="Picture 5">
            <a:extLst>
              <a:ext uri="{FF2B5EF4-FFF2-40B4-BE49-F238E27FC236}">
                <a16:creationId xmlns:a16="http://schemas.microsoft.com/office/drawing/2014/main" id="{71935952-DB57-8C41-AF92-CA749A1F66DF}"/>
              </a:ext>
            </a:extLst>
          </p:cNvPr>
          <p:cNvPicPr>
            <a:picLocks noChangeAspect="1"/>
          </p:cNvPicPr>
          <p:nvPr/>
        </p:nvPicPr>
        <p:blipFill>
          <a:blip r:embed="rId5"/>
          <a:stretch>
            <a:fillRect/>
          </a:stretch>
        </p:blipFill>
        <p:spPr>
          <a:xfrm>
            <a:off x="6320769" y="1953212"/>
            <a:ext cx="588860" cy="441645"/>
          </a:xfrm>
          <a:prstGeom prst="rect">
            <a:avLst/>
          </a:prstGeom>
        </p:spPr>
      </p:pic>
      <p:pic>
        <p:nvPicPr>
          <p:cNvPr id="7" name="Picture 6">
            <a:extLst>
              <a:ext uri="{FF2B5EF4-FFF2-40B4-BE49-F238E27FC236}">
                <a16:creationId xmlns:a16="http://schemas.microsoft.com/office/drawing/2014/main" id="{02D07CCF-8CE0-2842-BD91-21299E1964EE}"/>
              </a:ext>
            </a:extLst>
          </p:cNvPr>
          <p:cNvPicPr>
            <a:picLocks noChangeAspect="1"/>
          </p:cNvPicPr>
          <p:nvPr/>
        </p:nvPicPr>
        <p:blipFill>
          <a:blip r:embed="rId6"/>
          <a:stretch>
            <a:fillRect/>
          </a:stretch>
        </p:blipFill>
        <p:spPr>
          <a:xfrm>
            <a:off x="5593896" y="2428817"/>
            <a:ext cx="539821" cy="441912"/>
          </a:xfrm>
          <a:prstGeom prst="rect">
            <a:avLst/>
          </a:prstGeom>
        </p:spPr>
      </p:pic>
    </p:spTree>
    <p:extLst>
      <p:ext uri="{BB962C8B-B14F-4D97-AF65-F5344CB8AC3E}">
        <p14:creationId xmlns:p14="http://schemas.microsoft.com/office/powerpoint/2010/main" val="426771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821" name="Google Shape;821;p21"/>
          <p:cNvSpPr txBox="1">
            <a:spLocks noGrp="1"/>
          </p:cNvSpPr>
          <p:nvPr>
            <p:ph type="ctrTitle" idx="4294967295"/>
          </p:nvPr>
        </p:nvSpPr>
        <p:spPr>
          <a:xfrm>
            <a:off x="209006" y="3717514"/>
            <a:ext cx="5178425"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9200" dirty="0"/>
            </a:br>
            <a:br>
              <a:rPr lang="en" sz="9200" dirty="0"/>
            </a:br>
            <a:br>
              <a:rPr lang="en" sz="9200" dirty="0"/>
            </a:br>
            <a:br>
              <a:rPr lang="en" sz="9200" dirty="0"/>
            </a:br>
            <a:r>
              <a:rPr lang="en" sz="9200" dirty="0"/>
              <a:t>Let’s Look At Code! </a:t>
            </a:r>
            <a:endParaRPr sz="9200" dirty="0"/>
          </a:p>
        </p:txBody>
      </p:sp>
      <p:grpSp>
        <p:nvGrpSpPr>
          <p:cNvPr id="823" name="Google Shape;823;p21"/>
          <p:cNvGrpSpPr/>
          <p:nvPr/>
        </p:nvGrpSpPr>
        <p:grpSpPr>
          <a:xfrm>
            <a:off x="6386449" y="535979"/>
            <a:ext cx="2049541" cy="2049503"/>
            <a:chOff x="6643075" y="3664250"/>
            <a:chExt cx="407950" cy="407975"/>
          </a:xfrm>
        </p:grpSpPr>
        <p:sp>
          <p:nvSpPr>
            <p:cNvPr id="824" name="Google Shape;824;p21"/>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21"/>
          <p:cNvGrpSpPr/>
          <p:nvPr/>
        </p:nvGrpSpPr>
        <p:grpSpPr>
          <a:xfrm rot="-587398">
            <a:off x="6265771" y="2852329"/>
            <a:ext cx="842620" cy="842572"/>
            <a:chOff x="576250" y="4319400"/>
            <a:chExt cx="442075" cy="442050"/>
          </a:xfrm>
        </p:grpSpPr>
        <p:sp>
          <p:nvSpPr>
            <p:cNvPr id="827" name="Google Shape;827;p21"/>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21"/>
          <p:cNvSpPr/>
          <p:nvPr/>
        </p:nvSpPr>
        <p:spPr>
          <a:xfrm>
            <a:off x="5895981" y="1009302"/>
            <a:ext cx="320368" cy="30589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rot="2697547">
            <a:off x="8007055" y="2575333"/>
            <a:ext cx="486304" cy="4643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p:nvPr/>
        </p:nvSpPr>
        <p:spPr>
          <a:xfrm>
            <a:off x="8391773" y="2310235"/>
            <a:ext cx="194803" cy="1860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rot="1280241">
            <a:off x="5674028" y="1931959"/>
            <a:ext cx="194750" cy="186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310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8"/>
          <p:cNvSpPr txBox="1">
            <a:spLocks noGrp="1"/>
          </p:cNvSpPr>
          <p:nvPr>
            <p:ph type="body" idx="1"/>
          </p:nvPr>
        </p:nvSpPr>
        <p:spPr>
          <a:xfrm>
            <a:off x="1448382" y="472933"/>
            <a:ext cx="5804400" cy="2741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endParaRPr lang="en" sz="6000" dirty="0"/>
          </a:p>
          <a:p>
            <a:pPr marL="0" lvl="0" indent="0" algn="ctr" rtl="0">
              <a:spcBef>
                <a:spcPts val="600"/>
              </a:spcBef>
              <a:spcAft>
                <a:spcPts val="0"/>
              </a:spcAft>
              <a:buNone/>
            </a:pPr>
            <a:r>
              <a:rPr lang="en" sz="6000" dirty="0"/>
              <a:t>Deployments are Hard</a:t>
            </a:r>
          </a:p>
        </p:txBody>
      </p:sp>
      <p:sp>
        <p:nvSpPr>
          <p:cNvPr id="802" name="Google Shape;802;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517450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83BBC1-B5C7-B748-99AA-C459572B210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pic>
        <p:nvPicPr>
          <p:cNvPr id="4" name="Picture 3">
            <a:extLst>
              <a:ext uri="{FF2B5EF4-FFF2-40B4-BE49-F238E27FC236}">
                <a16:creationId xmlns:a16="http://schemas.microsoft.com/office/drawing/2014/main" id="{544899E6-68B4-174E-B33F-8F0F83B01FCF}"/>
              </a:ext>
            </a:extLst>
          </p:cNvPr>
          <p:cNvPicPr>
            <a:picLocks noChangeAspect="1"/>
          </p:cNvPicPr>
          <p:nvPr/>
        </p:nvPicPr>
        <p:blipFill>
          <a:blip r:embed="rId2"/>
          <a:stretch>
            <a:fillRect/>
          </a:stretch>
        </p:blipFill>
        <p:spPr>
          <a:xfrm>
            <a:off x="1457609" y="262025"/>
            <a:ext cx="5884488" cy="4656541"/>
          </a:xfrm>
          <a:prstGeom prst="rect">
            <a:avLst/>
          </a:prstGeom>
        </p:spPr>
      </p:pic>
    </p:spTree>
    <p:extLst>
      <p:ext uri="{BB962C8B-B14F-4D97-AF65-F5344CB8AC3E}">
        <p14:creationId xmlns:p14="http://schemas.microsoft.com/office/powerpoint/2010/main" val="1044132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Containers</a:t>
            </a:r>
            <a:endParaRPr dirty="0"/>
          </a:p>
        </p:txBody>
      </p:sp>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i="0" dirty="0">
                <a:ln>
                  <a:noFill/>
                </a:ln>
                <a:solidFill>
                  <a:srgbClr val="6E86B6"/>
                </a:solidFill>
                <a:latin typeface="Titillium Web"/>
              </a:rPr>
              <a:t>2</a:t>
            </a:r>
            <a:endParaRPr b="1" i="0" dirty="0">
              <a:ln>
                <a:noFill/>
              </a:ln>
              <a:solidFill>
                <a:srgbClr val="6E86B6"/>
              </a:solidFill>
              <a:latin typeface="Titillium Web"/>
            </a:endParaRPr>
          </a:p>
        </p:txBody>
      </p:sp>
    </p:spTree>
    <p:extLst>
      <p:ext uri="{BB962C8B-B14F-4D97-AF65-F5344CB8AC3E}">
        <p14:creationId xmlns:p14="http://schemas.microsoft.com/office/powerpoint/2010/main" val="4162667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81073-A5E0-564C-BA60-9B79E28E3E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7" name="Google Shape;807;p19">
            <a:extLst>
              <a:ext uri="{FF2B5EF4-FFF2-40B4-BE49-F238E27FC236}">
                <a16:creationId xmlns:a16="http://schemas.microsoft.com/office/drawing/2014/main" id="{A08F3A12-63E1-2944-BB91-B4F1A61448A9}"/>
              </a:ext>
            </a:extLst>
          </p:cNvPr>
          <p:cNvSpPr txBox="1">
            <a:spLocks/>
          </p:cNvSpPr>
          <p:nvPr/>
        </p:nvSpPr>
        <p:spPr>
          <a:xfrm>
            <a:off x="231912" y="1768873"/>
            <a:ext cx="9181453"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9pPr>
          </a:lstStyle>
          <a:p>
            <a:r>
              <a:rPr lang="en-US" sz="5400" dirty="0"/>
              <a:t>”A Standard Unit of Software”</a:t>
            </a:r>
          </a:p>
        </p:txBody>
      </p:sp>
      <p:sp>
        <p:nvSpPr>
          <p:cNvPr id="9" name="Google Shape;807;p19">
            <a:extLst>
              <a:ext uri="{FF2B5EF4-FFF2-40B4-BE49-F238E27FC236}">
                <a16:creationId xmlns:a16="http://schemas.microsoft.com/office/drawing/2014/main" id="{FB252A66-6B8F-3A45-B24E-4A94B1E15472}"/>
              </a:ext>
            </a:extLst>
          </p:cNvPr>
          <p:cNvSpPr txBox="1">
            <a:spLocks/>
          </p:cNvSpPr>
          <p:nvPr/>
        </p:nvSpPr>
        <p:spPr>
          <a:xfrm>
            <a:off x="536712" y="2709777"/>
            <a:ext cx="9181453"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9pPr>
          </a:lstStyle>
          <a:p>
            <a:r>
              <a:rPr lang="en-US" sz="1600" dirty="0"/>
              <a:t>https://</a:t>
            </a:r>
            <a:r>
              <a:rPr lang="en-US" sz="1600" dirty="0" err="1"/>
              <a:t>www.docker.com</a:t>
            </a:r>
            <a:r>
              <a:rPr lang="en-US" sz="1600" dirty="0"/>
              <a:t>/resources/what-container</a:t>
            </a:r>
          </a:p>
        </p:txBody>
      </p:sp>
    </p:spTree>
    <p:extLst>
      <p:ext uri="{BB962C8B-B14F-4D97-AF65-F5344CB8AC3E}">
        <p14:creationId xmlns:p14="http://schemas.microsoft.com/office/powerpoint/2010/main" val="1662392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8B935A-518C-504F-92A6-B89982FC85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1B3B03A5-3B62-8D46-AB7B-B61B04978671}"/>
              </a:ext>
            </a:extLst>
          </p:cNvPr>
          <p:cNvPicPr>
            <a:picLocks noChangeAspect="1"/>
          </p:cNvPicPr>
          <p:nvPr/>
        </p:nvPicPr>
        <p:blipFill>
          <a:blip r:embed="rId3"/>
          <a:stretch>
            <a:fillRect/>
          </a:stretch>
        </p:blipFill>
        <p:spPr>
          <a:xfrm>
            <a:off x="1598878" y="0"/>
            <a:ext cx="5946243" cy="5143500"/>
          </a:xfrm>
          <a:prstGeom prst="rect">
            <a:avLst/>
          </a:prstGeom>
        </p:spPr>
      </p:pic>
    </p:spTree>
    <p:extLst>
      <p:ext uri="{BB962C8B-B14F-4D97-AF65-F5344CB8AC3E}">
        <p14:creationId xmlns:p14="http://schemas.microsoft.com/office/powerpoint/2010/main" val="156891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6" name="Google Shape;796;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8" name="Google Shape;779;p15">
            <a:extLst>
              <a:ext uri="{FF2B5EF4-FFF2-40B4-BE49-F238E27FC236}">
                <a16:creationId xmlns:a16="http://schemas.microsoft.com/office/drawing/2014/main" id="{69291C64-93AE-4547-ADB6-F48BDD9CB831}"/>
              </a:ext>
            </a:extLst>
          </p:cNvPr>
          <p:cNvSpPr txBox="1">
            <a:spLocks/>
          </p:cNvSpPr>
          <p:nvPr/>
        </p:nvSpPr>
        <p:spPr>
          <a:xfrm>
            <a:off x="193729" y="254896"/>
            <a:ext cx="4781227" cy="562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9pPr>
          </a:lstStyle>
          <a:p>
            <a:r>
              <a:rPr lang="en-US" sz="6000" dirty="0"/>
              <a:t>Matt Richards</a:t>
            </a:r>
          </a:p>
        </p:txBody>
      </p:sp>
      <p:sp>
        <p:nvSpPr>
          <p:cNvPr id="5" name="Google Shape;779;p15">
            <a:extLst>
              <a:ext uri="{FF2B5EF4-FFF2-40B4-BE49-F238E27FC236}">
                <a16:creationId xmlns:a16="http://schemas.microsoft.com/office/drawing/2014/main" id="{50F5A900-B601-FB47-97F2-843AA6D5B0D2}"/>
              </a:ext>
            </a:extLst>
          </p:cNvPr>
          <p:cNvSpPr txBox="1">
            <a:spLocks/>
          </p:cNvSpPr>
          <p:nvPr/>
        </p:nvSpPr>
        <p:spPr>
          <a:xfrm>
            <a:off x="255721" y="1243307"/>
            <a:ext cx="4781227" cy="562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9pPr>
          </a:lstStyle>
          <a:p>
            <a:r>
              <a:rPr lang="en-US" sz="2000" dirty="0"/>
              <a:t>Staff Engineer at Infinite Campus</a:t>
            </a:r>
          </a:p>
        </p:txBody>
      </p:sp>
      <p:pic>
        <p:nvPicPr>
          <p:cNvPr id="2" name="Picture 1">
            <a:extLst>
              <a:ext uri="{FF2B5EF4-FFF2-40B4-BE49-F238E27FC236}">
                <a16:creationId xmlns:a16="http://schemas.microsoft.com/office/drawing/2014/main" id="{073D21B9-A1A3-9548-AF76-32659AB908EF}"/>
              </a:ext>
            </a:extLst>
          </p:cNvPr>
          <p:cNvPicPr>
            <a:picLocks noChangeAspect="1"/>
          </p:cNvPicPr>
          <p:nvPr/>
        </p:nvPicPr>
        <p:blipFill>
          <a:blip r:embed="rId3"/>
          <a:stretch>
            <a:fillRect/>
          </a:stretch>
        </p:blipFill>
        <p:spPr>
          <a:xfrm>
            <a:off x="5685809" y="625850"/>
            <a:ext cx="2900766" cy="3867688"/>
          </a:xfrm>
          <a:prstGeom prst="rect">
            <a:avLst/>
          </a:prstGeom>
        </p:spPr>
      </p:pic>
      <p:sp>
        <p:nvSpPr>
          <p:cNvPr id="6" name="Google Shape;779;p15">
            <a:extLst>
              <a:ext uri="{FF2B5EF4-FFF2-40B4-BE49-F238E27FC236}">
                <a16:creationId xmlns:a16="http://schemas.microsoft.com/office/drawing/2014/main" id="{AD5063EF-8483-024A-88C8-8C6C3DDE72B0}"/>
              </a:ext>
            </a:extLst>
          </p:cNvPr>
          <p:cNvSpPr txBox="1">
            <a:spLocks/>
          </p:cNvSpPr>
          <p:nvPr/>
        </p:nvSpPr>
        <p:spPr>
          <a:xfrm>
            <a:off x="255721" y="1997636"/>
            <a:ext cx="4781227" cy="2625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9pPr>
          </a:lstStyle>
          <a:p>
            <a:r>
              <a:rPr lang="en-US" sz="2000" dirty="0"/>
              <a:t>INTERESTS</a:t>
            </a:r>
          </a:p>
          <a:p>
            <a:endParaRPr lang="en-US" sz="2000" dirty="0"/>
          </a:p>
          <a:p>
            <a:pPr marL="342900" indent="-342900">
              <a:buFont typeface="Arial" panose="020B0604020202020204" pitchFamily="34" charset="0"/>
              <a:buChar char="•"/>
            </a:pPr>
            <a:r>
              <a:rPr lang="en-US" sz="2000" dirty="0"/>
              <a:t>Software Architecture</a:t>
            </a:r>
          </a:p>
          <a:p>
            <a:pPr marL="342900" indent="-342900">
              <a:buFont typeface="Arial" panose="020B0604020202020204" pitchFamily="34" charset="0"/>
              <a:buChar char="•"/>
            </a:pPr>
            <a:r>
              <a:rPr lang="en-US" sz="2000" dirty="0"/>
              <a:t>Front-End Development</a:t>
            </a:r>
          </a:p>
          <a:p>
            <a:pPr marL="342900" indent="-342900">
              <a:buFont typeface="Arial" panose="020B0604020202020204" pitchFamily="34" charset="0"/>
              <a:buChar char="•"/>
            </a:pPr>
            <a:r>
              <a:rPr lang="en-US" sz="2000" dirty="0"/>
              <a:t>API Development</a:t>
            </a:r>
          </a:p>
          <a:p>
            <a:pPr marL="342900" indent="-342900">
              <a:buFont typeface="Arial" panose="020B0604020202020204" pitchFamily="34" charset="0"/>
              <a:buChar char="•"/>
            </a:pPr>
            <a:r>
              <a:rPr lang="en-US" sz="2000" dirty="0"/>
              <a:t>Containers</a:t>
            </a:r>
          </a:p>
          <a:p>
            <a:pPr marL="342900" indent="-342900">
              <a:buFont typeface="Arial" panose="020B0604020202020204" pitchFamily="34" charset="0"/>
              <a:buChar char="•"/>
            </a:pPr>
            <a:r>
              <a:rPr lang="en-US" sz="2000" dirty="0"/>
              <a:t>Kubernetes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531315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821" name="Google Shape;821;p21"/>
          <p:cNvSpPr txBox="1">
            <a:spLocks noGrp="1"/>
          </p:cNvSpPr>
          <p:nvPr>
            <p:ph type="ctrTitle" idx="4294967295"/>
          </p:nvPr>
        </p:nvSpPr>
        <p:spPr>
          <a:xfrm>
            <a:off x="209006" y="3717514"/>
            <a:ext cx="5178425"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9200" dirty="0"/>
            </a:br>
            <a:br>
              <a:rPr lang="en" sz="9200" dirty="0"/>
            </a:br>
            <a:br>
              <a:rPr lang="en" sz="9200" dirty="0"/>
            </a:br>
            <a:br>
              <a:rPr lang="en" sz="9200" dirty="0"/>
            </a:br>
            <a:r>
              <a:rPr lang="en" sz="9200" dirty="0"/>
              <a:t>Let’s Look At Code! </a:t>
            </a:r>
            <a:endParaRPr sz="9200" dirty="0"/>
          </a:p>
        </p:txBody>
      </p:sp>
      <p:grpSp>
        <p:nvGrpSpPr>
          <p:cNvPr id="823" name="Google Shape;823;p21"/>
          <p:cNvGrpSpPr/>
          <p:nvPr/>
        </p:nvGrpSpPr>
        <p:grpSpPr>
          <a:xfrm>
            <a:off x="6386449" y="535979"/>
            <a:ext cx="2049541" cy="2049503"/>
            <a:chOff x="6643075" y="3664250"/>
            <a:chExt cx="407950" cy="407975"/>
          </a:xfrm>
        </p:grpSpPr>
        <p:sp>
          <p:nvSpPr>
            <p:cNvPr id="824" name="Google Shape;824;p21"/>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21"/>
          <p:cNvGrpSpPr/>
          <p:nvPr/>
        </p:nvGrpSpPr>
        <p:grpSpPr>
          <a:xfrm rot="-587398">
            <a:off x="6265771" y="2852329"/>
            <a:ext cx="842620" cy="842572"/>
            <a:chOff x="576250" y="4319400"/>
            <a:chExt cx="442075" cy="442050"/>
          </a:xfrm>
        </p:grpSpPr>
        <p:sp>
          <p:nvSpPr>
            <p:cNvPr id="827" name="Google Shape;827;p21"/>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21"/>
          <p:cNvSpPr/>
          <p:nvPr/>
        </p:nvSpPr>
        <p:spPr>
          <a:xfrm>
            <a:off x="5895981" y="1009302"/>
            <a:ext cx="320368" cy="30589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rot="2697547">
            <a:off x="8007055" y="2575333"/>
            <a:ext cx="486304" cy="4643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p:nvPr/>
        </p:nvSpPr>
        <p:spPr>
          <a:xfrm>
            <a:off x="8391773" y="2310235"/>
            <a:ext cx="194803" cy="1860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rot="1280241">
            <a:off x="5674028" y="1931959"/>
            <a:ext cx="194750" cy="186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006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Orchestration (Kubernetes)</a:t>
            </a:r>
            <a:endParaRPr dirty="0"/>
          </a:p>
        </p:txBody>
      </p:sp>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i="0" dirty="0">
                <a:ln>
                  <a:noFill/>
                </a:ln>
                <a:solidFill>
                  <a:srgbClr val="6E86B6"/>
                </a:solidFill>
                <a:latin typeface="Titillium Web"/>
              </a:rPr>
              <a:t>3</a:t>
            </a:r>
            <a:endParaRPr b="1" i="0" dirty="0">
              <a:ln>
                <a:noFill/>
              </a:ln>
              <a:solidFill>
                <a:srgbClr val="6E86B6"/>
              </a:solidFill>
              <a:latin typeface="Titillium Web"/>
            </a:endParaRPr>
          </a:p>
        </p:txBody>
      </p:sp>
    </p:spTree>
    <p:extLst>
      <p:ext uri="{BB962C8B-B14F-4D97-AF65-F5344CB8AC3E}">
        <p14:creationId xmlns:p14="http://schemas.microsoft.com/office/powerpoint/2010/main" val="1297889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11D1C-DA5E-C74E-A77D-5DDB580AA41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8BB1F450-A41A-974F-AD5D-B9F5FDC5B4A2}"/>
              </a:ext>
            </a:extLst>
          </p:cNvPr>
          <p:cNvPicPr>
            <a:picLocks noChangeAspect="1"/>
          </p:cNvPicPr>
          <p:nvPr/>
        </p:nvPicPr>
        <p:blipFill>
          <a:blip r:embed="rId3"/>
          <a:stretch>
            <a:fillRect/>
          </a:stretch>
        </p:blipFill>
        <p:spPr>
          <a:xfrm>
            <a:off x="2014331" y="359989"/>
            <a:ext cx="4962939" cy="2523158"/>
          </a:xfrm>
          <a:prstGeom prst="rect">
            <a:avLst/>
          </a:prstGeom>
        </p:spPr>
      </p:pic>
      <p:sp>
        <p:nvSpPr>
          <p:cNvPr id="7" name="Google Shape;807;p19">
            <a:extLst>
              <a:ext uri="{FF2B5EF4-FFF2-40B4-BE49-F238E27FC236}">
                <a16:creationId xmlns:a16="http://schemas.microsoft.com/office/drawing/2014/main" id="{F53E0F0E-0AE1-4847-8594-FE4CBBAC2801}"/>
              </a:ext>
            </a:extLst>
          </p:cNvPr>
          <p:cNvSpPr txBox="1">
            <a:spLocks/>
          </p:cNvSpPr>
          <p:nvPr/>
        </p:nvSpPr>
        <p:spPr>
          <a:xfrm>
            <a:off x="911446" y="3154354"/>
            <a:ext cx="7772400" cy="115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3000"/>
              <a:buFont typeface="Titillium Web ExtraLight"/>
              <a:buNone/>
              <a:defRPr sz="3000" b="0" i="0" u="none" strike="noStrike" cap="none">
                <a:solidFill>
                  <a:schemeClr val="lt1"/>
                </a:solidFill>
                <a:latin typeface="Titillium Web ExtraLight"/>
                <a:ea typeface="Titillium Web ExtraLight"/>
                <a:cs typeface="Titillium Web ExtraLight"/>
                <a:sym typeface="Titillium Web ExtraLight"/>
              </a:defRPr>
            </a:lvl9pPr>
          </a:lstStyle>
          <a:p>
            <a:r>
              <a:rPr lang="en-US" dirty="0"/>
              <a:t>Greek for “Governor”, “Helmsman”, or “Captain” </a:t>
            </a:r>
          </a:p>
        </p:txBody>
      </p:sp>
    </p:spTree>
    <p:extLst>
      <p:ext uri="{BB962C8B-B14F-4D97-AF65-F5344CB8AC3E}">
        <p14:creationId xmlns:p14="http://schemas.microsoft.com/office/powerpoint/2010/main" val="281003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B65AC3-A1D0-6C47-81EF-1BA74F49108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4" name="Text Placeholder 3">
            <a:extLst>
              <a:ext uri="{FF2B5EF4-FFF2-40B4-BE49-F238E27FC236}">
                <a16:creationId xmlns:a16="http://schemas.microsoft.com/office/drawing/2014/main" id="{3FFD6D5F-FF12-C242-9985-D91362C6DAFB}"/>
              </a:ext>
            </a:extLst>
          </p:cNvPr>
          <p:cNvSpPr>
            <a:spLocks noGrp="1"/>
          </p:cNvSpPr>
          <p:nvPr>
            <p:ph type="body" idx="1"/>
          </p:nvPr>
        </p:nvSpPr>
        <p:spPr/>
        <p:txBody>
          <a:bodyPr>
            <a:normAutofit fontScale="92500" lnSpcReduction="20000"/>
          </a:bodyPr>
          <a:lstStyle/>
          <a:p>
            <a:r>
              <a:rPr lang="en-US" sz="1600" dirty="0"/>
              <a:t>Container Deployment Automation and Coordination</a:t>
            </a:r>
          </a:p>
          <a:p>
            <a:endParaRPr lang="en-US" sz="1600" dirty="0"/>
          </a:p>
          <a:p>
            <a:r>
              <a:rPr lang="en-US" sz="1600" dirty="0"/>
              <a:t>Declarative Deployment Files</a:t>
            </a:r>
          </a:p>
          <a:p>
            <a:endParaRPr lang="en-US" sz="1600" dirty="0"/>
          </a:p>
          <a:p>
            <a:r>
              <a:rPr lang="en-US" sz="1600" dirty="0"/>
              <a:t>Self-Healing</a:t>
            </a:r>
          </a:p>
          <a:p>
            <a:endParaRPr lang="en-US" sz="1600" dirty="0"/>
          </a:p>
          <a:p>
            <a:r>
              <a:rPr lang="en-US" sz="1600" dirty="0"/>
              <a:t>Massively Scalable</a:t>
            </a:r>
          </a:p>
          <a:p>
            <a:endParaRPr lang="en-US" sz="1600" dirty="0"/>
          </a:p>
          <a:p>
            <a:r>
              <a:rPr lang="en-US" sz="1600" dirty="0"/>
              <a:t>Tutors your kids</a:t>
            </a:r>
          </a:p>
          <a:p>
            <a:endParaRPr lang="en-US" sz="1600" dirty="0"/>
          </a:p>
          <a:p>
            <a:r>
              <a:rPr lang="en-US" sz="1600" dirty="0"/>
              <a:t>Does your taxes</a:t>
            </a:r>
          </a:p>
          <a:p>
            <a:endParaRPr lang="en-US" dirty="0"/>
          </a:p>
        </p:txBody>
      </p:sp>
    </p:spTree>
    <p:extLst>
      <p:ext uri="{BB962C8B-B14F-4D97-AF65-F5344CB8AC3E}">
        <p14:creationId xmlns:p14="http://schemas.microsoft.com/office/powerpoint/2010/main" val="2617929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800DCF-D472-D74F-BBEB-2892A9693C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AB72A9DF-E08F-E549-9EBB-9FCB5846B2E3}"/>
              </a:ext>
            </a:extLst>
          </p:cNvPr>
          <p:cNvPicPr>
            <a:picLocks noChangeAspect="1"/>
          </p:cNvPicPr>
          <p:nvPr/>
        </p:nvPicPr>
        <p:blipFill>
          <a:blip r:embed="rId2"/>
          <a:stretch>
            <a:fillRect/>
          </a:stretch>
        </p:blipFill>
        <p:spPr>
          <a:xfrm>
            <a:off x="815007" y="207504"/>
            <a:ext cx="7437451" cy="4783596"/>
          </a:xfrm>
          <a:prstGeom prst="rect">
            <a:avLst/>
          </a:prstGeom>
        </p:spPr>
      </p:pic>
    </p:spTree>
    <p:extLst>
      <p:ext uri="{BB962C8B-B14F-4D97-AF65-F5344CB8AC3E}">
        <p14:creationId xmlns:p14="http://schemas.microsoft.com/office/powerpoint/2010/main" val="332266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821" name="Google Shape;821;p21"/>
          <p:cNvSpPr txBox="1">
            <a:spLocks noGrp="1"/>
          </p:cNvSpPr>
          <p:nvPr>
            <p:ph type="ctrTitle" idx="4294967295"/>
          </p:nvPr>
        </p:nvSpPr>
        <p:spPr>
          <a:xfrm>
            <a:off x="209006" y="3717514"/>
            <a:ext cx="5178425"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9200" dirty="0"/>
            </a:br>
            <a:br>
              <a:rPr lang="en" sz="9200" dirty="0"/>
            </a:br>
            <a:br>
              <a:rPr lang="en" sz="9200" dirty="0"/>
            </a:br>
            <a:br>
              <a:rPr lang="en" sz="9200" dirty="0"/>
            </a:br>
            <a:r>
              <a:rPr lang="en" sz="9200" dirty="0"/>
              <a:t>Let’s Look At Code! </a:t>
            </a:r>
            <a:endParaRPr sz="9200" dirty="0"/>
          </a:p>
        </p:txBody>
      </p:sp>
      <p:grpSp>
        <p:nvGrpSpPr>
          <p:cNvPr id="823" name="Google Shape;823;p21"/>
          <p:cNvGrpSpPr/>
          <p:nvPr/>
        </p:nvGrpSpPr>
        <p:grpSpPr>
          <a:xfrm>
            <a:off x="6386449" y="535979"/>
            <a:ext cx="2049541" cy="2049503"/>
            <a:chOff x="6643075" y="3664250"/>
            <a:chExt cx="407950" cy="407975"/>
          </a:xfrm>
        </p:grpSpPr>
        <p:sp>
          <p:nvSpPr>
            <p:cNvPr id="824" name="Google Shape;824;p21"/>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1"/>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21"/>
          <p:cNvGrpSpPr/>
          <p:nvPr/>
        </p:nvGrpSpPr>
        <p:grpSpPr>
          <a:xfrm rot="-587398">
            <a:off x="6265771" y="2852329"/>
            <a:ext cx="842620" cy="842572"/>
            <a:chOff x="576250" y="4319400"/>
            <a:chExt cx="442075" cy="442050"/>
          </a:xfrm>
        </p:grpSpPr>
        <p:sp>
          <p:nvSpPr>
            <p:cNvPr id="827" name="Google Shape;827;p21"/>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1"/>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1"/>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21"/>
          <p:cNvSpPr/>
          <p:nvPr/>
        </p:nvSpPr>
        <p:spPr>
          <a:xfrm>
            <a:off x="5895981" y="1009302"/>
            <a:ext cx="320368" cy="30589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rot="2697547">
            <a:off x="8007055" y="2575333"/>
            <a:ext cx="486304" cy="46434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1"/>
          <p:cNvSpPr/>
          <p:nvPr/>
        </p:nvSpPr>
        <p:spPr>
          <a:xfrm>
            <a:off x="8391773" y="2310235"/>
            <a:ext cx="194803" cy="1860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1"/>
          <p:cNvSpPr/>
          <p:nvPr/>
        </p:nvSpPr>
        <p:spPr>
          <a:xfrm rot="1280241">
            <a:off x="5674028" y="1931959"/>
            <a:ext cx="194750" cy="186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286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B65AC3-A1D0-6C47-81EF-1BA74F49108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5" name="Title 2">
            <a:extLst>
              <a:ext uri="{FF2B5EF4-FFF2-40B4-BE49-F238E27FC236}">
                <a16:creationId xmlns:a16="http://schemas.microsoft.com/office/drawing/2014/main" id="{F18E362A-EBE6-2547-B14B-C668199D2C26}"/>
              </a:ext>
            </a:extLst>
          </p:cNvPr>
          <p:cNvSpPr>
            <a:spLocks noGrp="1"/>
          </p:cNvSpPr>
          <p:nvPr>
            <p:ph type="title"/>
          </p:nvPr>
        </p:nvSpPr>
        <p:spPr>
          <a:xfrm>
            <a:off x="118266" y="-11875"/>
            <a:ext cx="7686000" cy="857400"/>
          </a:xfrm>
        </p:spPr>
        <p:txBody>
          <a:bodyPr/>
          <a:lstStyle/>
          <a:p>
            <a:r>
              <a:rPr lang="en-US" dirty="0"/>
              <a:t>To Summarize</a:t>
            </a:r>
          </a:p>
        </p:txBody>
      </p:sp>
      <p:sp>
        <p:nvSpPr>
          <p:cNvPr id="4" name="Text Placeholder 3">
            <a:extLst>
              <a:ext uri="{FF2B5EF4-FFF2-40B4-BE49-F238E27FC236}">
                <a16:creationId xmlns:a16="http://schemas.microsoft.com/office/drawing/2014/main" id="{3FFD6D5F-FF12-C242-9985-D91362C6DAFB}"/>
              </a:ext>
            </a:extLst>
          </p:cNvPr>
          <p:cNvSpPr>
            <a:spLocks noGrp="1"/>
          </p:cNvSpPr>
          <p:nvPr>
            <p:ph type="body" idx="1"/>
          </p:nvPr>
        </p:nvSpPr>
        <p:spPr/>
        <p:txBody>
          <a:bodyPr>
            <a:normAutofit/>
          </a:bodyPr>
          <a:lstStyle/>
          <a:p>
            <a:r>
              <a:rPr lang="en-US" sz="1600" dirty="0"/>
              <a:t>Service-Oriented Architecture combined with Message Queuing allows for decoupled components</a:t>
            </a:r>
          </a:p>
          <a:p>
            <a:endParaRPr lang="en-US" sz="1600" dirty="0"/>
          </a:p>
          <a:p>
            <a:r>
              <a:rPr lang="en-US" sz="1600" dirty="0"/>
              <a:t>Containers make it much easier to package and deploy individual services</a:t>
            </a:r>
          </a:p>
          <a:p>
            <a:endParaRPr lang="en-US" sz="1600" dirty="0"/>
          </a:p>
          <a:p>
            <a:r>
              <a:rPr lang="en-US" sz="1600" dirty="0"/>
              <a:t>Kubernetes makes for a reliable way to describe your deployments as a set of related containers</a:t>
            </a:r>
          </a:p>
        </p:txBody>
      </p:sp>
    </p:spTree>
    <p:extLst>
      <p:ext uri="{BB962C8B-B14F-4D97-AF65-F5344CB8AC3E}">
        <p14:creationId xmlns:p14="http://schemas.microsoft.com/office/powerpoint/2010/main" val="366436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5131BD-C332-CC49-86D7-408A230989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5" name="Picture 4">
            <a:extLst>
              <a:ext uri="{FF2B5EF4-FFF2-40B4-BE49-F238E27FC236}">
                <a16:creationId xmlns:a16="http://schemas.microsoft.com/office/drawing/2014/main" id="{3C2C5E73-B468-374E-A083-153C1D375FC6}"/>
              </a:ext>
            </a:extLst>
          </p:cNvPr>
          <p:cNvPicPr>
            <a:picLocks noChangeAspect="1"/>
          </p:cNvPicPr>
          <p:nvPr/>
        </p:nvPicPr>
        <p:blipFill>
          <a:blip r:embed="rId2"/>
          <a:stretch>
            <a:fillRect/>
          </a:stretch>
        </p:blipFill>
        <p:spPr>
          <a:xfrm>
            <a:off x="1747318" y="535925"/>
            <a:ext cx="5162321" cy="3942136"/>
          </a:xfrm>
          <a:prstGeom prst="rect">
            <a:avLst/>
          </a:prstGeom>
        </p:spPr>
      </p:pic>
    </p:spTree>
    <p:extLst>
      <p:ext uri="{BB962C8B-B14F-4D97-AF65-F5344CB8AC3E}">
        <p14:creationId xmlns:p14="http://schemas.microsoft.com/office/powerpoint/2010/main" val="3733472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3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1012" name="Google Shape;1012;p37"/>
          <p:cNvSpPr txBox="1">
            <a:spLocks noGrp="1"/>
          </p:cNvSpPr>
          <p:nvPr>
            <p:ph type="title"/>
          </p:nvPr>
        </p:nvSpPr>
        <p:spPr>
          <a:xfrm>
            <a:off x="452724" y="796914"/>
            <a:ext cx="39852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THANKS!</a:t>
            </a:r>
            <a:endParaRPr sz="6000"/>
          </a:p>
        </p:txBody>
      </p:sp>
      <p:sp>
        <p:nvSpPr>
          <p:cNvPr id="1013" name="Google Shape;1013;p37"/>
          <p:cNvSpPr txBox="1">
            <a:spLocks noGrp="1"/>
          </p:cNvSpPr>
          <p:nvPr>
            <p:ph type="body" idx="1"/>
          </p:nvPr>
        </p:nvSpPr>
        <p:spPr>
          <a:xfrm>
            <a:off x="452726" y="1967225"/>
            <a:ext cx="4246273" cy="309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Any questions?</a:t>
            </a:r>
            <a:endParaRPr b="1" dirty="0"/>
          </a:p>
          <a:p>
            <a:pPr marL="0" lvl="0" indent="0" algn="l" rtl="0">
              <a:spcBef>
                <a:spcPts val="600"/>
              </a:spcBef>
              <a:spcAft>
                <a:spcPts val="0"/>
              </a:spcAft>
              <a:buClr>
                <a:schemeClr val="dk1"/>
              </a:buClr>
              <a:buSzPts val="1100"/>
              <a:buFont typeface="Arial"/>
              <a:buNone/>
            </a:pPr>
            <a:r>
              <a:rPr lang="en" dirty="0"/>
              <a:t>You can find me at</a:t>
            </a:r>
            <a:endParaRPr lang="en-US" dirty="0"/>
          </a:p>
          <a:p>
            <a:pPr marL="457200" lvl="0" indent="-381000" algn="l" rtl="0">
              <a:spcBef>
                <a:spcPts val="600"/>
              </a:spcBef>
              <a:spcAft>
                <a:spcPts val="0"/>
              </a:spcAft>
              <a:buSzPts val="2400"/>
              <a:buChar char="▫"/>
            </a:pPr>
            <a:endParaRPr lang="en-US" sz="1600" dirty="0"/>
          </a:p>
          <a:p>
            <a:pPr marL="457200" lvl="0" indent="-381000" algn="l" rtl="0">
              <a:spcBef>
                <a:spcPts val="600"/>
              </a:spcBef>
              <a:spcAft>
                <a:spcPts val="0"/>
              </a:spcAft>
              <a:buSzPts val="2400"/>
              <a:buChar char="▫"/>
            </a:pPr>
            <a:r>
              <a:rPr lang="en-US" sz="1600" dirty="0" err="1"/>
              <a:t>cepster.github.io</a:t>
            </a:r>
            <a:r>
              <a:rPr lang="en-US" sz="1600" dirty="0"/>
              <a:t> </a:t>
            </a:r>
          </a:p>
          <a:p>
            <a:pPr marL="457200" lvl="0" indent="-381000" algn="l" rtl="0">
              <a:spcBef>
                <a:spcPts val="600"/>
              </a:spcBef>
              <a:spcAft>
                <a:spcPts val="0"/>
              </a:spcAft>
              <a:buSzPts val="2400"/>
              <a:buChar char="▫"/>
            </a:pPr>
            <a:endParaRPr lang="en-US" sz="1600" dirty="0"/>
          </a:p>
          <a:p>
            <a:pPr marL="457200" lvl="0" indent="-381000" algn="l" rtl="0">
              <a:spcBef>
                <a:spcPts val="600"/>
              </a:spcBef>
              <a:spcAft>
                <a:spcPts val="0"/>
              </a:spcAft>
              <a:buSzPts val="2400"/>
              <a:buChar char="▫"/>
            </a:pPr>
            <a:r>
              <a:rPr lang="en-US" sz="1600" dirty="0"/>
              <a:t>matt.richards@infinitecampus.com</a:t>
            </a:r>
          </a:p>
          <a:p>
            <a:pPr marL="457200" lvl="0" indent="-381000" algn="l" rtl="0">
              <a:spcBef>
                <a:spcPts val="600"/>
              </a:spcBef>
              <a:spcAft>
                <a:spcPts val="0"/>
              </a:spcAft>
              <a:buSzPts val="2400"/>
              <a:buChar char="▫"/>
            </a:pPr>
            <a:endParaRPr lang="en-US" sz="1600" dirty="0"/>
          </a:p>
          <a:p>
            <a:pPr marL="457200" lvl="0" indent="-381000" algn="l" rtl="0">
              <a:spcBef>
                <a:spcPts val="600"/>
              </a:spcBef>
              <a:spcAft>
                <a:spcPts val="0"/>
              </a:spcAft>
              <a:buSzPts val="2400"/>
              <a:buChar char="▫"/>
            </a:pPr>
            <a:r>
              <a:rPr lang="en-US" sz="1600" dirty="0"/>
              <a:t>Twitter @</a:t>
            </a:r>
            <a:r>
              <a:rPr lang="en-US" sz="1600" dirty="0" err="1"/>
              <a:t>cepster</a:t>
            </a:r>
            <a:endParaRPr sz="1600" dirty="0"/>
          </a:p>
        </p:txBody>
      </p:sp>
      <p:pic>
        <p:nvPicPr>
          <p:cNvPr id="2" name="Picture 1">
            <a:extLst>
              <a:ext uri="{FF2B5EF4-FFF2-40B4-BE49-F238E27FC236}">
                <a16:creationId xmlns:a16="http://schemas.microsoft.com/office/drawing/2014/main" id="{DB7AAF7C-01D6-5F4E-BF5E-3FDDE626A6FA}"/>
              </a:ext>
            </a:extLst>
          </p:cNvPr>
          <p:cNvPicPr>
            <a:picLocks noChangeAspect="1"/>
          </p:cNvPicPr>
          <p:nvPr/>
        </p:nvPicPr>
        <p:blipFill>
          <a:blip r:embed="rId3"/>
          <a:stretch>
            <a:fillRect/>
          </a:stretch>
        </p:blipFill>
        <p:spPr>
          <a:xfrm>
            <a:off x="5469465" y="1098549"/>
            <a:ext cx="3056467" cy="305646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21" name="Google Shape;1021;p3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1019" name="Google Shape;1019;p3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CREDITS</a:t>
            </a:r>
            <a:endParaRPr dirty="0"/>
          </a:p>
        </p:txBody>
      </p:sp>
      <p:sp>
        <p:nvSpPr>
          <p:cNvPr id="1020" name="Google Shape;1020;p3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Special thanks to all the people who made and released these awesome resources for free:</a:t>
            </a:r>
            <a:endParaRPr lang="en-US" sz="2400" dirty="0"/>
          </a:p>
          <a:p>
            <a:pPr marL="457200" lvl="0" indent="-381000" algn="l" rtl="0">
              <a:lnSpc>
                <a:spcPct val="115000"/>
              </a:lnSpc>
              <a:spcBef>
                <a:spcPts val="600"/>
              </a:spcBef>
              <a:spcAft>
                <a:spcPts val="0"/>
              </a:spcAft>
              <a:buSzPts val="2400"/>
              <a:buChar char="▫"/>
            </a:pPr>
            <a:endParaRPr lang="en-US" sz="2400" dirty="0"/>
          </a:p>
          <a:p>
            <a:pPr marL="457200" lvl="0" indent="-381000" algn="l" rtl="0">
              <a:lnSpc>
                <a:spcPct val="115000"/>
              </a:lnSpc>
              <a:spcBef>
                <a:spcPts val="600"/>
              </a:spcBef>
              <a:spcAft>
                <a:spcPts val="0"/>
              </a:spcAft>
              <a:buSzPts val="2400"/>
              <a:buChar char="▫"/>
            </a:pPr>
            <a:r>
              <a:rPr lang="en" sz="2400" dirty="0"/>
              <a:t>Presentation template by </a:t>
            </a:r>
            <a:r>
              <a:rPr lang="en" sz="2400" u="sng" dirty="0">
                <a:solidFill>
                  <a:srgbClr val="6E86B6"/>
                </a:solidFill>
                <a:hlinkClick r:id="rId3"/>
              </a:rPr>
              <a:t>SlidesCarnival</a:t>
            </a:r>
            <a:endParaRPr lang="en" sz="2400" u="sng" dirty="0">
              <a:solidFill>
                <a:srgbClr val="6E86B6"/>
              </a:solidFill>
            </a:endParaRPr>
          </a:p>
          <a:p>
            <a:pPr marL="457200" lvl="0" indent="-381000" algn="l" rtl="0">
              <a:lnSpc>
                <a:spcPct val="115000"/>
              </a:lnSpc>
              <a:spcBef>
                <a:spcPts val="600"/>
              </a:spcBef>
              <a:spcAft>
                <a:spcPts val="0"/>
              </a:spcAft>
              <a:buSzPts val="2400"/>
              <a:buChar char="▫"/>
            </a:pPr>
            <a:endParaRPr lang="en" u="sng" dirty="0">
              <a:solidFill>
                <a:srgbClr val="6E86B6"/>
              </a:solidFill>
            </a:endParaRPr>
          </a:p>
          <a:p>
            <a:pPr lvl="0">
              <a:lnSpc>
                <a:spcPct val="115000"/>
              </a:lnSpc>
            </a:pPr>
            <a:r>
              <a:rPr lang="en" sz="2400" dirty="0">
                <a:solidFill>
                  <a:schemeClr val="tx1"/>
                </a:solidFill>
              </a:rPr>
              <a:t>Icons/Logos</a:t>
            </a:r>
            <a:r>
              <a:rPr lang="en" dirty="0">
                <a:solidFill>
                  <a:schemeClr val="tx1"/>
                </a:solidFill>
              </a:rPr>
              <a:t> courtesy of </a:t>
            </a:r>
            <a:r>
              <a:rPr lang="en-US" dirty="0">
                <a:solidFill>
                  <a:schemeClr val="tx1"/>
                </a:solidFill>
                <a:hlinkClick r:id="rId4">
                  <a:extLst>
                    <a:ext uri="{A12FA001-AC4F-418D-AE19-62706E023703}">
                      <ahyp:hlinkClr xmlns:ahyp="http://schemas.microsoft.com/office/drawing/2018/hyperlinkcolor" val="tx"/>
                    </a:ext>
                  </a:extLst>
                </a:hlinkClick>
              </a:rPr>
              <a:t>cncf.io</a:t>
            </a:r>
            <a:endParaRPr lang="en" sz="2400"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2A9E49-2B9C-254F-8560-009EBCE18E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sp>
        <p:nvSpPr>
          <p:cNvPr id="4" name="Text Placeholder 3">
            <a:extLst>
              <a:ext uri="{FF2B5EF4-FFF2-40B4-BE49-F238E27FC236}">
                <a16:creationId xmlns:a16="http://schemas.microsoft.com/office/drawing/2014/main" id="{6A2664B2-D6F3-E54C-80EB-5F75DCBBB874}"/>
              </a:ext>
            </a:extLst>
          </p:cNvPr>
          <p:cNvSpPr>
            <a:spLocks noGrp="1"/>
          </p:cNvSpPr>
          <p:nvPr>
            <p:ph type="body" idx="1"/>
          </p:nvPr>
        </p:nvSpPr>
        <p:spPr/>
        <p:txBody>
          <a:bodyPr/>
          <a:lstStyle/>
          <a:p>
            <a:r>
              <a:rPr lang="en-US" dirty="0"/>
              <a:t>Mid-sized Educational Technology Company</a:t>
            </a:r>
          </a:p>
          <a:p>
            <a:endParaRPr lang="en-US" dirty="0"/>
          </a:p>
          <a:p>
            <a:r>
              <a:rPr lang="en-US" dirty="0"/>
              <a:t>Serves K12 School Districts in the US</a:t>
            </a:r>
          </a:p>
          <a:p>
            <a:endParaRPr lang="en-US" dirty="0"/>
          </a:p>
          <a:p>
            <a:r>
              <a:rPr lang="en-US" dirty="0"/>
              <a:t>8.5 Million Students</a:t>
            </a:r>
          </a:p>
          <a:p>
            <a:endParaRPr lang="en-US" dirty="0"/>
          </a:p>
          <a:p>
            <a:r>
              <a:rPr lang="en-US" dirty="0"/>
              <a:t>In Business for 26 years</a:t>
            </a:r>
          </a:p>
        </p:txBody>
      </p:sp>
      <p:pic>
        <p:nvPicPr>
          <p:cNvPr id="6" name="Picture 5">
            <a:extLst>
              <a:ext uri="{FF2B5EF4-FFF2-40B4-BE49-F238E27FC236}">
                <a16:creationId xmlns:a16="http://schemas.microsoft.com/office/drawing/2014/main" id="{85789CD9-EA8E-0843-B540-CABD59BB0FD0}"/>
              </a:ext>
            </a:extLst>
          </p:cNvPr>
          <p:cNvPicPr>
            <a:picLocks noChangeAspect="1"/>
          </p:cNvPicPr>
          <p:nvPr/>
        </p:nvPicPr>
        <p:blipFill>
          <a:blip r:embed="rId2"/>
          <a:stretch>
            <a:fillRect/>
          </a:stretch>
        </p:blipFill>
        <p:spPr>
          <a:xfrm>
            <a:off x="4150619" y="1578295"/>
            <a:ext cx="4919406" cy="2767166"/>
          </a:xfrm>
          <a:prstGeom prst="rect">
            <a:avLst/>
          </a:prstGeom>
        </p:spPr>
      </p:pic>
      <p:sp>
        <p:nvSpPr>
          <p:cNvPr id="7" name="Google Shape;779;p15">
            <a:extLst>
              <a:ext uri="{FF2B5EF4-FFF2-40B4-BE49-F238E27FC236}">
                <a16:creationId xmlns:a16="http://schemas.microsoft.com/office/drawing/2014/main" id="{3DCF1C32-6013-8147-8C63-F02ABD11FB13}"/>
              </a:ext>
            </a:extLst>
          </p:cNvPr>
          <p:cNvSpPr txBox="1">
            <a:spLocks/>
          </p:cNvSpPr>
          <p:nvPr/>
        </p:nvSpPr>
        <p:spPr>
          <a:xfrm>
            <a:off x="193729" y="254896"/>
            <a:ext cx="5475551" cy="1157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9pPr>
          </a:lstStyle>
          <a:p>
            <a:r>
              <a:rPr lang="en-US" sz="6000" dirty="0"/>
              <a:t>Infinite Campus</a:t>
            </a:r>
          </a:p>
        </p:txBody>
      </p:sp>
    </p:spTree>
    <p:extLst>
      <p:ext uri="{BB962C8B-B14F-4D97-AF65-F5344CB8AC3E}">
        <p14:creationId xmlns:p14="http://schemas.microsoft.com/office/powerpoint/2010/main" val="2239165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8" name="Google Shape;788;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3" name="Google Shape;779;p15">
            <a:extLst>
              <a:ext uri="{FF2B5EF4-FFF2-40B4-BE49-F238E27FC236}">
                <a16:creationId xmlns:a16="http://schemas.microsoft.com/office/drawing/2014/main" id="{CB72673D-4CE5-C74E-B660-ABC76D7F0B81}"/>
              </a:ext>
            </a:extLst>
          </p:cNvPr>
          <p:cNvSpPr txBox="1">
            <a:spLocks/>
          </p:cNvSpPr>
          <p:nvPr/>
        </p:nvSpPr>
        <p:spPr>
          <a:xfrm>
            <a:off x="3440174" y="262025"/>
            <a:ext cx="2263651" cy="562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9pPr>
          </a:lstStyle>
          <a:p>
            <a:r>
              <a:rPr lang="en-US" dirty="0"/>
              <a:t>The Future!!!</a:t>
            </a:r>
            <a:endParaRPr lang="en-US" sz="2800" dirty="0"/>
          </a:p>
        </p:txBody>
      </p:sp>
      <p:pic>
        <p:nvPicPr>
          <p:cNvPr id="8" name="Picture 7">
            <a:extLst>
              <a:ext uri="{FF2B5EF4-FFF2-40B4-BE49-F238E27FC236}">
                <a16:creationId xmlns:a16="http://schemas.microsoft.com/office/drawing/2014/main" id="{3FC98AFA-12F0-054A-9C48-F055769FC619}"/>
              </a:ext>
            </a:extLst>
          </p:cNvPr>
          <p:cNvPicPr>
            <a:picLocks noChangeAspect="1"/>
          </p:cNvPicPr>
          <p:nvPr/>
        </p:nvPicPr>
        <p:blipFill>
          <a:blip r:embed="rId3"/>
          <a:stretch>
            <a:fillRect/>
          </a:stretch>
        </p:blipFill>
        <p:spPr>
          <a:xfrm>
            <a:off x="545884" y="1257300"/>
            <a:ext cx="1505920" cy="1129440"/>
          </a:xfrm>
          <a:prstGeom prst="rect">
            <a:avLst/>
          </a:prstGeom>
        </p:spPr>
      </p:pic>
      <p:pic>
        <p:nvPicPr>
          <p:cNvPr id="10" name="Picture 9">
            <a:extLst>
              <a:ext uri="{FF2B5EF4-FFF2-40B4-BE49-F238E27FC236}">
                <a16:creationId xmlns:a16="http://schemas.microsoft.com/office/drawing/2014/main" id="{E0B41295-54A6-AA4C-BB0C-F96A106DC9B8}"/>
              </a:ext>
            </a:extLst>
          </p:cNvPr>
          <p:cNvPicPr>
            <a:picLocks noChangeAspect="1"/>
          </p:cNvPicPr>
          <p:nvPr/>
        </p:nvPicPr>
        <p:blipFill>
          <a:blip r:embed="rId4"/>
          <a:stretch>
            <a:fillRect/>
          </a:stretch>
        </p:blipFill>
        <p:spPr>
          <a:xfrm>
            <a:off x="562039" y="3310609"/>
            <a:ext cx="1489765" cy="1151182"/>
          </a:xfrm>
          <a:prstGeom prst="rect">
            <a:avLst/>
          </a:prstGeom>
        </p:spPr>
      </p:pic>
      <p:pic>
        <p:nvPicPr>
          <p:cNvPr id="14" name="Picture 13">
            <a:extLst>
              <a:ext uri="{FF2B5EF4-FFF2-40B4-BE49-F238E27FC236}">
                <a16:creationId xmlns:a16="http://schemas.microsoft.com/office/drawing/2014/main" id="{9F3028CC-EEC8-2A42-B1AC-E61951B9ADDA}"/>
              </a:ext>
            </a:extLst>
          </p:cNvPr>
          <p:cNvPicPr>
            <a:picLocks noChangeAspect="1"/>
          </p:cNvPicPr>
          <p:nvPr/>
        </p:nvPicPr>
        <p:blipFill>
          <a:blip r:embed="rId5"/>
          <a:stretch>
            <a:fillRect/>
          </a:stretch>
        </p:blipFill>
        <p:spPr>
          <a:xfrm>
            <a:off x="2562277" y="1293848"/>
            <a:ext cx="4019443" cy="2258196"/>
          </a:xfrm>
          <a:prstGeom prst="rect">
            <a:avLst/>
          </a:prstGeom>
        </p:spPr>
      </p:pic>
      <p:pic>
        <p:nvPicPr>
          <p:cNvPr id="15" name="Picture 14">
            <a:extLst>
              <a:ext uri="{FF2B5EF4-FFF2-40B4-BE49-F238E27FC236}">
                <a16:creationId xmlns:a16="http://schemas.microsoft.com/office/drawing/2014/main" id="{E830C944-25B1-9645-AA0A-D478D82755D0}"/>
              </a:ext>
            </a:extLst>
          </p:cNvPr>
          <p:cNvPicPr>
            <a:picLocks noChangeAspect="1"/>
          </p:cNvPicPr>
          <p:nvPr/>
        </p:nvPicPr>
        <p:blipFill>
          <a:blip r:embed="rId6"/>
          <a:stretch>
            <a:fillRect/>
          </a:stretch>
        </p:blipFill>
        <p:spPr>
          <a:xfrm>
            <a:off x="6445526" y="3985541"/>
            <a:ext cx="1143000" cy="952500"/>
          </a:xfrm>
          <a:prstGeom prst="rect">
            <a:avLst/>
          </a:prstGeom>
        </p:spPr>
      </p:pic>
      <p:pic>
        <p:nvPicPr>
          <p:cNvPr id="16" name="Picture 15">
            <a:extLst>
              <a:ext uri="{FF2B5EF4-FFF2-40B4-BE49-F238E27FC236}">
                <a16:creationId xmlns:a16="http://schemas.microsoft.com/office/drawing/2014/main" id="{C3B96656-0A58-A54C-9107-8B9BA2970A45}"/>
              </a:ext>
            </a:extLst>
          </p:cNvPr>
          <p:cNvPicPr>
            <a:picLocks noChangeAspect="1"/>
          </p:cNvPicPr>
          <p:nvPr/>
        </p:nvPicPr>
        <p:blipFill>
          <a:blip r:embed="rId7"/>
          <a:stretch>
            <a:fillRect/>
          </a:stretch>
        </p:blipFill>
        <p:spPr>
          <a:xfrm>
            <a:off x="7588526" y="2552700"/>
            <a:ext cx="533400" cy="952500"/>
          </a:xfrm>
          <a:prstGeom prst="rect">
            <a:avLst/>
          </a:prstGeom>
        </p:spPr>
      </p:pic>
      <p:pic>
        <p:nvPicPr>
          <p:cNvPr id="17" name="Picture 16">
            <a:extLst>
              <a:ext uri="{FF2B5EF4-FFF2-40B4-BE49-F238E27FC236}">
                <a16:creationId xmlns:a16="http://schemas.microsoft.com/office/drawing/2014/main" id="{6EED4311-7131-BB4E-BCEE-98D3D1BF2102}"/>
              </a:ext>
            </a:extLst>
          </p:cNvPr>
          <p:cNvPicPr>
            <a:picLocks noChangeAspect="1"/>
          </p:cNvPicPr>
          <p:nvPr/>
        </p:nvPicPr>
        <p:blipFill>
          <a:blip r:embed="rId8"/>
          <a:stretch>
            <a:fillRect/>
          </a:stretch>
        </p:blipFill>
        <p:spPr>
          <a:xfrm>
            <a:off x="3837609" y="3838161"/>
            <a:ext cx="1270000" cy="952500"/>
          </a:xfrm>
          <a:prstGeom prst="rect">
            <a:avLst/>
          </a:prstGeom>
        </p:spPr>
      </p:pic>
      <p:pic>
        <p:nvPicPr>
          <p:cNvPr id="18" name="Picture 17">
            <a:extLst>
              <a:ext uri="{FF2B5EF4-FFF2-40B4-BE49-F238E27FC236}">
                <a16:creationId xmlns:a16="http://schemas.microsoft.com/office/drawing/2014/main" id="{43871A9E-FA30-DA4A-81AE-13F23E1209DE}"/>
              </a:ext>
            </a:extLst>
          </p:cNvPr>
          <p:cNvPicPr>
            <a:picLocks noChangeAspect="1"/>
          </p:cNvPicPr>
          <p:nvPr/>
        </p:nvPicPr>
        <p:blipFill>
          <a:blip r:embed="rId9"/>
          <a:stretch>
            <a:fillRect/>
          </a:stretch>
        </p:blipFill>
        <p:spPr>
          <a:xfrm>
            <a:off x="7348330" y="1200978"/>
            <a:ext cx="914400" cy="952500"/>
          </a:xfrm>
          <a:prstGeom prst="rect">
            <a:avLst/>
          </a:prstGeom>
        </p:spPr>
      </p:pic>
      <p:pic>
        <p:nvPicPr>
          <p:cNvPr id="19" name="Picture 18">
            <a:extLst>
              <a:ext uri="{FF2B5EF4-FFF2-40B4-BE49-F238E27FC236}">
                <a16:creationId xmlns:a16="http://schemas.microsoft.com/office/drawing/2014/main" id="{57592BB2-74E1-654C-A5FC-BF7F1DB2CA05}"/>
              </a:ext>
            </a:extLst>
          </p:cNvPr>
          <p:cNvPicPr>
            <a:picLocks noChangeAspect="1"/>
          </p:cNvPicPr>
          <p:nvPr/>
        </p:nvPicPr>
        <p:blipFill>
          <a:blip r:embed="rId10"/>
          <a:stretch>
            <a:fillRect/>
          </a:stretch>
        </p:blipFill>
        <p:spPr>
          <a:xfrm>
            <a:off x="2818414" y="1265142"/>
            <a:ext cx="762000" cy="952500"/>
          </a:xfrm>
          <a:prstGeom prst="rect">
            <a:avLst/>
          </a:prstGeom>
        </p:spPr>
      </p:pic>
      <p:pic>
        <p:nvPicPr>
          <p:cNvPr id="20" name="Picture 19">
            <a:extLst>
              <a:ext uri="{FF2B5EF4-FFF2-40B4-BE49-F238E27FC236}">
                <a16:creationId xmlns:a16="http://schemas.microsoft.com/office/drawing/2014/main" id="{BD43AE96-F6E3-D14C-AB05-6F6823BCA176}"/>
              </a:ext>
            </a:extLst>
          </p:cNvPr>
          <p:cNvPicPr>
            <a:picLocks noChangeAspect="1"/>
          </p:cNvPicPr>
          <p:nvPr/>
        </p:nvPicPr>
        <p:blipFill>
          <a:blip r:embed="rId11"/>
          <a:stretch>
            <a:fillRect/>
          </a:stretch>
        </p:blipFill>
        <p:spPr>
          <a:xfrm>
            <a:off x="5780202" y="869520"/>
            <a:ext cx="673100" cy="952500"/>
          </a:xfrm>
          <a:prstGeom prst="rect">
            <a:avLst/>
          </a:prstGeom>
        </p:spPr>
      </p:pic>
      <p:pic>
        <p:nvPicPr>
          <p:cNvPr id="21" name="Picture 20">
            <a:extLst>
              <a:ext uri="{FF2B5EF4-FFF2-40B4-BE49-F238E27FC236}">
                <a16:creationId xmlns:a16="http://schemas.microsoft.com/office/drawing/2014/main" id="{2F525719-E190-134A-9038-29E5C93CFF8B}"/>
              </a:ext>
            </a:extLst>
          </p:cNvPr>
          <p:cNvPicPr>
            <a:picLocks noChangeAspect="1"/>
          </p:cNvPicPr>
          <p:nvPr/>
        </p:nvPicPr>
        <p:blipFill>
          <a:blip r:embed="rId12"/>
          <a:stretch>
            <a:fillRect/>
          </a:stretch>
        </p:blipFill>
        <p:spPr>
          <a:xfrm>
            <a:off x="2830803" y="2893944"/>
            <a:ext cx="698500" cy="952500"/>
          </a:xfrm>
          <a:prstGeom prst="rect">
            <a:avLst/>
          </a:prstGeom>
        </p:spPr>
      </p:pic>
      <p:pic>
        <p:nvPicPr>
          <p:cNvPr id="22" name="Picture 21">
            <a:extLst>
              <a:ext uri="{FF2B5EF4-FFF2-40B4-BE49-F238E27FC236}">
                <a16:creationId xmlns:a16="http://schemas.microsoft.com/office/drawing/2014/main" id="{3AA9508C-C8CC-5141-8A98-8677CD3479E2}"/>
              </a:ext>
            </a:extLst>
          </p:cNvPr>
          <p:cNvPicPr>
            <a:picLocks noChangeAspect="1"/>
          </p:cNvPicPr>
          <p:nvPr/>
        </p:nvPicPr>
        <p:blipFill>
          <a:blip r:embed="rId13"/>
          <a:stretch>
            <a:fillRect/>
          </a:stretch>
        </p:blipFill>
        <p:spPr>
          <a:xfrm>
            <a:off x="5493026" y="3023872"/>
            <a:ext cx="952500" cy="952500"/>
          </a:xfrm>
          <a:prstGeom prst="rect">
            <a:avLst/>
          </a:prstGeom>
        </p:spPr>
      </p:pic>
      <p:pic>
        <p:nvPicPr>
          <p:cNvPr id="23" name="Picture 22">
            <a:extLst>
              <a:ext uri="{FF2B5EF4-FFF2-40B4-BE49-F238E27FC236}">
                <a16:creationId xmlns:a16="http://schemas.microsoft.com/office/drawing/2014/main" id="{85494531-7B51-2746-ADA0-C584ED68EF76}"/>
              </a:ext>
            </a:extLst>
          </p:cNvPr>
          <p:cNvPicPr>
            <a:picLocks noChangeAspect="1"/>
          </p:cNvPicPr>
          <p:nvPr/>
        </p:nvPicPr>
        <p:blipFill>
          <a:blip r:embed="rId14"/>
          <a:stretch>
            <a:fillRect/>
          </a:stretch>
        </p:blipFill>
        <p:spPr>
          <a:xfrm>
            <a:off x="3017004" y="2086281"/>
            <a:ext cx="558800" cy="952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6" name="Google Shape;796;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3" name="Picture 2">
            <a:extLst>
              <a:ext uri="{FF2B5EF4-FFF2-40B4-BE49-F238E27FC236}">
                <a16:creationId xmlns:a16="http://schemas.microsoft.com/office/drawing/2014/main" id="{73C8CD3C-DC48-5149-AF29-7487D66DF6AE}"/>
              </a:ext>
            </a:extLst>
          </p:cNvPr>
          <p:cNvPicPr>
            <a:picLocks noChangeAspect="1"/>
          </p:cNvPicPr>
          <p:nvPr/>
        </p:nvPicPr>
        <p:blipFill>
          <a:blip r:embed="rId3"/>
          <a:stretch>
            <a:fillRect/>
          </a:stretch>
        </p:blipFill>
        <p:spPr>
          <a:xfrm>
            <a:off x="5391588" y="1243307"/>
            <a:ext cx="3473687" cy="2894739"/>
          </a:xfrm>
          <a:prstGeom prst="rect">
            <a:avLst/>
          </a:prstGeom>
        </p:spPr>
      </p:pic>
      <p:sp>
        <p:nvSpPr>
          <p:cNvPr id="8" name="Google Shape;779;p15">
            <a:extLst>
              <a:ext uri="{FF2B5EF4-FFF2-40B4-BE49-F238E27FC236}">
                <a16:creationId xmlns:a16="http://schemas.microsoft.com/office/drawing/2014/main" id="{69291C64-93AE-4547-ADB6-F48BDD9CB831}"/>
              </a:ext>
            </a:extLst>
          </p:cNvPr>
          <p:cNvSpPr txBox="1">
            <a:spLocks/>
          </p:cNvSpPr>
          <p:nvPr/>
        </p:nvSpPr>
        <p:spPr>
          <a:xfrm>
            <a:off x="1014690" y="1991193"/>
            <a:ext cx="3100111" cy="562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rgbClr val="FFFFFF"/>
              </a:buClr>
              <a:buSzPts val="3000"/>
              <a:buFont typeface="Titillium Web ExtraLight"/>
              <a:buNone/>
              <a:defRPr sz="3000" b="0" i="0" u="none" strike="noStrike" cap="none">
                <a:solidFill>
                  <a:srgbClr val="FFFFFF"/>
                </a:solidFill>
                <a:latin typeface="Titillium Web ExtraLight"/>
                <a:ea typeface="Titillium Web ExtraLight"/>
                <a:cs typeface="Titillium Web ExtraLight"/>
                <a:sym typeface="Titillium Web ExtraLight"/>
              </a:defRPr>
            </a:lvl9pPr>
          </a:lstStyle>
          <a:p>
            <a:r>
              <a:rPr lang="en-US" sz="6000" dirty="0"/>
              <a:t>STOP!!!!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8"/>
          <p:cNvSpPr txBox="1">
            <a:spLocks noGrp="1"/>
          </p:cNvSpPr>
          <p:nvPr>
            <p:ph type="body" idx="1"/>
          </p:nvPr>
        </p:nvSpPr>
        <p:spPr>
          <a:xfrm>
            <a:off x="1421877" y="1268064"/>
            <a:ext cx="5804400" cy="2741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a:t>“I don’t work at Netflix.  I’m not designing highly elastic systems for hundreds of millions of concurrent users.”</a:t>
            </a:r>
          </a:p>
          <a:p>
            <a:pPr marL="0" lvl="0" indent="0" algn="ctr" rtl="0">
              <a:spcBef>
                <a:spcPts val="600"/>
              </a:spcBef>
              <a:spcAft>
                <a:spcPts val="0"/>
              </a:spcAft>
              <a:buNone/>
            </a:pPr>
            <a:endParaRPr lang="en" dirty="0"/>
          </a:p>
          <a:p>
            <a:pPr marL="0" lvl="0" indent="0" algn="ctr" rtl="0">
              <a:spcBef>
                <a:spcPts val="600"/>
              </a:spcBef>
              <a:spcAft>
                <a:spcPts val="0"/>
              </a:spcAft>
              <a:buNone/>
            </a:pPr>
            <a:r>
              <a:rPr lang="en" dirty="0"/>
              <a:t>“Why Should I Care???”</a:t>
            </a:r>
            <a:endParaRPr dirty="0"/>
          </a:p>
        </p:txBody>
      </p:sp>
      <p:sp>
        <p:nvSpPr>
          <p:cNvPr id="802" name="Google Shape;802;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Service-Based Architecture</a:t>
            </a:r>
            <a:endParaRPr dirty="0"/>
          </a:p>
        </p:txBody>
      </p:sp>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b="1" i="0" dirty="0">
                <a:ln>
                  <a:noFill/>
                </a:ln>
                <a:solidFill>
                  <a:srgbClr val="6E86B6"/>
                </a:solidFill>
                <a:latin typeface="Titillium Web"/>
              </a:rPr>
              <a:t>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6" name="Google Shape;816;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814" name="Google Shape;814;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Let’s pretend you work for a mid-sized educational technology company</a:t>
            </a:r>
            <a:endParaRPr dirty="0"/>
          </a:p>
        </p:txBody>
      </p:sp>
      <p:sp>
        <p:nvSpPr>
          <p:cNvPr id="815" name="Google Shape;815;p20"/>
          <p:cNvSpPr txBox="1">
            <a:spLocks noGrp="1"/>
          </p:cNvSpPr>
          <p:nvPr>
            <p:ph type="body" idx="1"/>
          </p:nvPr>
        </p:nvSpPr>
        <p:spPr>
          <a:xfrm>
            <a:off x="739675" y="1532773"/>
            <a:ext cx="7686000" cy="30984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sz="1800" dirty="0"/>
              <a:t>Your product helps teachers manage their grade book</a:t>
            </a:r>
          </a:p>
          <a:p>
            <a:pPr marL="76200" lvl="0" indent="0" algn="l" rtl="0">
              <a:spcBef>
                <a:spcPts val="600"/>
              </a:spcBef>
              <a:spcAft>
                <a:spcPts val="0"/>
              </a:spcAft>
              <a:buSzPts val="2400"/>
              <a:buNone/>
            </a:pPr>
            <a:endParaRPr sz="1800" dirty="0"/>
          </a:p>
          <a:p>
            <a:pPr marL="457200" lvl="0" indent="-381000" algn="l" rtl="0">
              <a:spcBef>
                <a:spcPts val="0"/>
              </a:spcBef>
              <a:spcAft>
                <a:spcPts val="0"/>
              </a:spcAft>
              <a:buSzPts val="2400"/>
              <a:buChar char="▫"/>
            </a:pPr>
            <a:r>
              <a:rPr lang="en-US" sz="1800" dirty="0"/>
              <a:t>It also will calculate student’s grades throughout the year</a:t>
            </a:r>
          </a:p>
          <a:p>
            <a:pPr marL="457200" lvl="0" indent="-381000" algn="l" rtl="0">
              <a:spcBef>
                <a:spcPts val="0"/>
              </a:spcBef>
              <a:spcAft>
                <a:spcPts val="0"/>
              </a:spcAft>
              <a:buSzPts val="2400"/>
              <a:buChar char="▫"/>
            </a:pPr>
            <a:endParaRPr sz="1800" dirty="0"/>
          </a:p>
          <a:p>
            <a:pPr marL="457200" lvl="0" indent="-381000" algn="l" rtl="0">
              <a:spcBef>
                <a:spcPts val="0"/>
              </a:spcBef>
              <a:spcAft>
                <a:spcPts val="0"/>
              </a:spcAft>
              <a:buSzPts val="2400"/>
              <a:buChar char="▫"/>
            </a:pPr>
            <a:r>
              <a:rPr lang="en-US" sz="1800" dirty="0"/>
              <a:t>It will also send out notifications to parents as assignments are scored</a:t>
            </a:r>
            <a:endParaRPr sz="1800" dirty="0"/>
          </a:p>
          <a:p>
            <a:pPr marL="0" lvl="0" indent="0" algn="l" rtl="0">
              <a:spcBef>
                <a:spcPts val="60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8DCDD9-6170-0A49-9C69-13D4F99345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3" name="Title 2">
            <a:extLst>
              <a:ext uri="{FF2B5EF4-FFF2-40B4-BE49-F238E27FC236}">
                <a16:creationId xmlns:a16="http://schemas.microsoft.com/office/drawing/2014/main" id="{B01E4DAB-77A0-6B40-9715-0A25E26AD1D3}"/>
              </a:ext>
            </a:extLst>
          </p:cNvPr>
          <p:cNvSpPr>
            <a:spLocks noGrp="1"/>
          </p:cNvSpPr>
          <p:nvPr>
            <p:ph type="title"/>
          </p:nvPr>
        </p:nvSpPr>
        <p:spPr>
          <a:xfrm>
            <a:off x="96495" y="-166675"/>
            <a:ext cx="7686000" cy="857400"/>
          </a:xfrm>
        </p:spPr>
        <p:txBody>
          <a:bodyPr/>
          <a:lstStyle/>
          <a:p>
            <a:r>
              <a:rPr lang="en-US" dirty="0"/>
              <a:t>How Might This Look?</a:t>
            </a:r>
          </a:p>
        </p:txBody>
      </p:sp>
      <p:pic>
        <p:nvPicPr>
          <p:cNvPr id="6" name="Picture 5">
            <a:extLst>
              <a:ext uri="{FF2B5EF4-FFF2-40B4-BE49-F238E27FC236}">
                <a16:creationId xmlns:a16="http://schemas.microsoft.com/office/drawing/2014/main" id="{56C76A65-206D-7A43-8FA9-39A5E747BB44}"/>
              </a:ext>
            </a:extLst>
          </p:cNvPr>
          <p:cNvPicPr>
            <a:picLocks noChangeAspect="1"/>
          </p:cNvPicPr>
          <p:nvPr/>
        </p:nvPicPr>
        <p:blipFill>
          <a:blip r:embed="rId2"/>
          <a:stretch>
            <a:fillRect/>
          </a:stretch>
        </p:blipFill>
        <p:spPr>
          <a:xfrm>
            <a:off x="1602464" y="618836"/>
            <a:ext cx="5745536" cy="4397455"/>
          </a:xfrm>
          <a:prstGeom prst="rect">
            <a:avLst/>
          </a:prstGeom>
        </p:spPr>
      </p:pic>
    </p:spTree>
    <p:extLst>
      <p:ext uri="{BB962C8B-B14F-4D97-AF65-F5344CB8AC3E}">
        <p14:creationId xmlns:p14="http://schemas.microsoft.com/office/powerpoint/2010/main" val="22817226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{9B08EDBF-35E8-034E-BA92-2B36F4224AAA}tf10001121</Template>
  <TotalTime>27581</TotalTime>
  <Words>603</Words>
  <Application>Microsoft Macintosh PowerPoint</Application>
  <PresentationFormat>On-screen Show (16:9)</PresentationFormat>
  <Paragraphs>122</Paragraphs>
  <Slides>29</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Titillium Web ExtraLight</vt:lpstr>
      <vt:lpstr>Wingdings 2</vt:lpstr>
      <vt:lpstr>Arial</vt:lpstr>
      <vt:lpstr>Titillium Web</vt:lpstr>
      <vt:lpstr>Century Gothic</vt:lpstr>
      <vt:lpstr>Quotable</vt:lpstr>
      <vt:lpstr>Kubernetes for the Legacy Warrior  Matt Richards</vt:lpstr>
      <vt:lpstr>PowerPoint Presentation</vt:lpstr>
      <vt:lpstr>PowerPoint Presentation</vt:lpstr>
      <vt:lpstr>PowerPoint Presentation</vt:lpstr>
      <vt:lpstr>PowerPoint Presentation</vt:lpstr>
      <vt:lpstr>PowerPoint Presentation</vt:lpstr>
      <vt:lpstr>Service-Based Architecture</vt:lpstr>
      <vt:lpstr>Let’s pretend you work for a mid-sized educational technology company</vt:lpstr>
      <vt:lpstr>How Might This Look?</vt:lpstr>
      <vt:lpstr>    Let’s Look At Code! </vt:lpstr>
      <vt:lpstr>Uh oh – that’s a lot of teachers at once</vt:lpstr>
      <vt:lpstr>Ouch</vt:lpstr>
      <vt:lpstr>Service-Based and Decoupled</vt:lpstr>
      <vt:lpstr>    Let’s Look At Code! </vt:lpstr>
      <vt:lpstr>PowerPoint Presentation</vt:lpstr>
      <vt:lpstr>PowerPoint Presentation</vt:lpstr>
      <vt:lpstr>Containers</vt:lpstr>
      <vt:lpstr>PowerPoint Presentation</vt:lpstr>
      <vt:lpstr>PowerPoint Presentation</vt:lpstr>
      <vt:lpstr>    Let’s Look At Code! </vt:lpstr>
      <vt:lpstr>Orchestration (Kubernetes)</vt:lpstr>
      <vt:lpstr>PowerPoint Presentation</vt:lpstr>
      <vt:lpstr>PowerPoint Presentation</vt:lpstr>
      <vt:lpstr>PowerPoint Presentation</vt:lpstr>
      <vt:lpstr>    Let’s Look At Code! </vt:lpstr>
      <vt:lpstr>To Summarize</vt:lpstr>
      <vt:lpstr>PowerPoint Presentation</vt:lpstr>
      <vt:lpstr>THANKS!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Matthew Richards</cp:lastModifiedBy>
  <cp:revision>31</cp:revision>
  <dcterms:modified xsi:type="dcterms:W3CDTF">2020-01-22T01:50:24Z</dcterms:modified>
</cp:coreProperties>
</file>